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4" r:id="rId4"/>
    <p:sldId id="276" r:id="rId5"/>
    <p:sldId id="27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3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ec6XkJrYLMqIfmNf7DzA/BRS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57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80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2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5971043" y="-1266808"/>
            <a:ext cx="12820615" cy="1282061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9" descr="תמונה שמכילה צילום מסך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8" name="Google Shape;88;p29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6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0" name="Google Shape;90;p29"/>
          <p:cNvSpPr>
            <a:spLocks noGrp="1"/>
          </p:cNvSpPr>
          <p:nvPr>
            <p:ph type="pic" idx="2"/>
          </p:nvPr>
        </p:nvSpPr>
        <p:spPr>
          <a:xfrm>
            <a:off x="3459948" y="2519172"/>
            <a:ext cx="5248656" cy="52486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0"/>
          <p:cNvSpPr txBox="1"/>
          <p:nvPr/>
        </p:nvSpPr>
        <p:spPr>
          <a:xfrm>
            <a:off x="10051656" y="2095500"/>
            <a:ext cx="5329863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נעים להכיר!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5" name="Google Shape;95;p30"/>
          <p:cNvSpPr txBox="1"/>
          <p:nvPr/>
        </p:nvSpPr>
        <p:spPr>
          <a:xfrm>
            <a:off x="10000888" y="3771900"/>
            <a:ext cx="538063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הציגו את עצמכם, ספרו מי אתם ומה הניסיון המקצועי שלכם.</a:t>
            </a:r>
            <a:b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תוכלו לספר על המחקר שלכם או על חוויה משמעותית שעברתם באוניברסיטה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6" name="Google Shape;96;p30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0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8" name="Google Shape;98;p30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0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0"/>
          <p:cNvSpPr>
            <a:spLocks noGrp="1"/>
          </p:cNvSpPr>
          <p:nvPr>
            <p:ph type="pic" idx="2"/>
          </p:nvPr>
        </p:nvSpPr>
        <p:spPr>
          <a:xfrm>
            <a:off x="4150320" y="3212595"/>
            <a:ext cx="3867912" cy="38688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פריסה מותאמת אישית">
  <p:cSld name="פריסה מותאמת אישית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1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1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1"/>
          <p:cNvPicPr preferRelativeResize="0"/>
          <p:nvPr/>
        </p:nvPicPr>
        <p:blipFill rotWithShape="1">
          <a:blip r:embed="rId4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4" name="Google Shape;34;p21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8.png"/><Relationship Id="rId3" Type="http://schemas.openxmlformats.org/officeDocument/2006/relationships/image" Target="../media/image2.jpg"/><Relationship Id="rId7" Type="http://schemas.openxmlformats.org/officeDocument/2006/relationships/image" Target="../media/image43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11" Type="http://schemas.openxmlformats.org/officeDocument/2006/relationships/image" Target="../media/image5.png"/><Relationship Id="rId5" Type="http://schemas.openxmlformats.org/officeDocument/2006/relationships/image" Target="../media/image40.png"/><Relationship Id="rId10" Type="http://schemas.openxmlformats.org/officeDocument/2006/relationships/image" Target="../media/image22.png"/><Relationship Id="rId4" Type="http://schemas.openxmlformats.org/officeDocument/2006/relationships/image" Target="../media/image4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.jpg"/><Relationship Id="rId7" Type="http://schemas.openxmlformats.org/officeDocument/2006/relationships/image" Target="../media/image42.jp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png"/><Relationship Id="rId10" Type="http://schemas.openxmlformats.org/officeDocument/2006/relationships/image" Target="../media/image5.png"/><Relationship Id="rId4" Type="http://schemas.openxmlformats.org/officeDocument/2006/relationships/image" Target="../media/image45.png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hyperlink" Target="https://tinyurl.com/3nwmy5p7" TargetMode="External"/><Relationship Id="rId5" Type="http://schemas.openxmlformats.org/officeDocument/2006/relationships/image" Target="../media/image50.png"/><Relationship Id="rId10" Type="http://schemas.openxmlformats.org/officeDocument/2006/relationships/hyperlink" Target="https://tinyurl.com/4762eczd" TargetMode="External"/><Relationship Id="rId4" Type="http://schemas.openxmlformats.org/officeDocument/2006/relationships/image" Target="../media/image49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3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40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jpg"/><Relationship Id="rId4" Type="http://schemas.openxmlformats.org/officeDocument/2006/relationships/image" Target="../media/image5.png"/><Relationship Id="rId9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3796387" y="428621"/>
            <a:ext cx="10695225" cy="428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ברוכים הבאים</a:t>
            </a:r>
            <a:r>
              <a:rPr lang="he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לקורס</a:t>
            </a:r>
            <a:endParaRPr sz="80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9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3132305" y="3313219"/>
            <a:ext cx="12023387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0" b="1" i="0" u="none" strike="noStrike" cap="none">
                <a:solidFill>
                  <a:srgbClr val="00A0A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</a:t>
            </a:r>
            <a:endParaRPr sz="12000" b="1" i="0" u="none" strike="noStrike" cap="none" dirty="0">
              <a:solidFill>
                <a:srgbClr val="00A0A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7026131" y="7627457"/>
            <a:ext cx="4235739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ד"ר אראל סגל-הלוי</a:t>
            </a:r>
            <a:endParaRPr sz="4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21" name="Google Shape;121;p1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334" name="Google Shape;334;p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10087498" y="2044827"/>
            <a:ext cx="5276655" cy="527665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6215169" y="5212403"/>
            <a:ext cx="423000" cy="592645"/>
          </a:xfrm>
          <a:custGeom>
            <a:avLst/>
            <a:gdLst/>
            <a:ahLst/>
            <a:cxnLst/>
            <a:rect l="l" t="t" r="r" b="b"/>
            <a:pathLst>
              <a:path w="273890" h="383734" extrusionOk="0">
                <a:moveTo>
                  <a:pt x="0" y="0"/>
                </a:moveTo>
                <a:lnTo>
                  <a:pt x="273890" y="0"/>
                </a:lnTo>
                <a:lnTo>
                  <a:pt x="273890" y="383734"/>
                </a:lnTo>
                <a:lnTo>
                  <a:pt x="0" y="383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40" name="Google Shape;340;p7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48" name="Google Shape;348;p7" descr="תמונה שמכילה אדם, טקסט, לבוש, בתוך מבנה&#10;&#10;התיאור נוצר באופן אוטומטי"/>
          <p:cNvPicPr preferRelativeResize="0"/>
          <p:nvPr/>
        </p:nvPicPr>
        <p:blipFill rotWithShape="1">
          <a:blip r:embed="rId7">
            <a:alphaModFix/>
          </a:blip>
          <a:srcRect l="13104" t="-1444" r="20159" b="1444"/>
          <a:stretch/>
        </p:blipFill>
        <p:spPr>
          <a:xfrm>
            <a:off x="10360367" y="2413884"/>
            <a:ext cx="4730916" cy="4730916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349" name="Google Shape;349;p7"/>
          <p:cNvGrpSpPr/>
          <p:nvPr/>
        </p:nvGrpSpPr>
        <p:grpSpPr>
          <a:xfrm>
            <a:off x="7415420" y="7292731"/>
            <a:ext cx="3457161" cy="2060143"/>
            <a:chOff x="7415420" y="7535627"/>
            <a:chExt cx="3457161" cy="2060143"/>
          </a:xfrm>
        </p:grpSpPr>
        <p:grpSp>
          <p:nvGrpSpPr>
            <p:cNvPr id="350" name="Google Shape;350;p7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" name="Google Shape;353;p7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10663727" y="6281712"/>
            <a:ext cx="4124197" cy="2457635"/>
            <a:chOff x="12244455" y="6243494"/>
            <a:chExt cx="2670393" cy="1591305"/>
          </a:xfrm>
        </p:grpSpPr>
        <p:grpSp>
          <p:nvGrpSpPr>
            <p:cNvPr id="355" name="Google Shape;355;p7"/>
            <p:cNvGrpSpPr/>
            <p:nvPr/>
          </p:nvGrpSpPr>
          <p:grpSpPr>
            <a:xfrm>
              <a:off x="12244455" y="6243494"/>
              <a:ext cx="2670393" cy="1591305"/>
              <a:chOff x="0" y="-38100"/>
              <a:chExt cx="1427909" cy="850900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" name="Google Shape;358;p7"/>
            <p:cNvSpPr txBox="1"/>
            <p:nvPr/>
          </p:nvSpPr>
          <p:spPr>
            <a:xfrm>
              <a:off x="12593107" y="6362700"/>
              <a:ext cx="1973090" cy="398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59" name="Google Shape;359;p7"/>
          <p:cNvSpPr/>
          <p:nvPr/>
        </p:nvSpPr>
        <p:spPr>
          <a:xfrm>
            <a:off x="0" y="-14288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1752600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457257" y="1534829"/>
            <a:ext cx="8761485" cy="262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א'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מצגת על אחד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מהנושאים שנלמדו.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457257" y="6386933"/>
            <a:ext cx="8761485" cy="262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ג'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עבודה מסכמת.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64" name="Google Shape;364;p7" descr="תג 1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6292" y="204545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7" descr="תג 3 עם מילוי מלא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6292" y="6902990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" descr="תג עם מילוי מלא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1046" y="449536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" descr="מדיניות פרטיות - מערכת בגרויות אוניברסיטת אריאל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7"/>
          <p:cNvGrpSpPr/>
          <p:nvPr/>
        </p:nvGrpSpPr>
        <p:grpSpPr>
          <a:xfrm>
            <a:off x="-3307548" y="6057898"/>
            <a:ext cx="3002748" cy="4132635"/>
            <a:chOff x="-3219902" y="6773278"/>
            <a:chExt cx="3002748" cy="3548298"/>
          </a:xfrm>
        </p:grpSpPr>
        <p:grpSp>
          <p:nvGrpSpPr>
            <p:cNvPr id="369" name="Google Shape;369;p7"/>
            <p:cNvGrpSpPr/>
            <p:nvPr/>
          </p:nvGrpSpPr>
          <p:grpSpPr>
            <a:xfrm>
              <a:off x="-3219902" y="6773278"/>
              <a:ext cx="3002748" cy="3548298"/>
              <a:chOff x="457200" y="7865849"/>
              <a:chExt cx="3002748" cy="3293849"/>
            </a:xfrm>
          </p:grpSpPr>
          <p:sp>
            <p:nvSpPr>
              <p:cNvPr id="370" name="Google Shape;370;p7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 txBox="1"/>
              <p:nvPr/>
            </p:nvSpPr>
            <p:spPr>
              <a:xfrm>
                <a:off x="457200" y="8627849"/>
                <a:ext cx="3002748" cy="2232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לשינויים באופן הערכה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גם היכן יש אפשרות לחלופות בעקבות המצב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4" name="Google Shape;374;p7" descr="סימן קריאה עם מילוי מלא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5" name="Google Shape;375;p7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376" name="Google Shape;376;p7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7" name="Google Shape;377;p7" descr="תמונה שמכילה אדם, טקסט, לבוש, בתוך מבנה&#10;&#10;התיאור נוצר באופן אוטומטי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7">
              <a:alphaModFix/>
            </a:blip>
            <a:srcRect l="13403" t="3062" r="19860" b="-3061"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378" name="Google Shape;378;p7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380" name="Google Shape;380;p7"/>
          <p:cNvGrpSpPr/>
          <p:nvPr/>
        </p:nvGrpSpPr>
        <p:grpSpPr>
          <a:xfrm>
            <a:off x="-3234287" y="3105148"/>
            <a:ext cx="3002748" cy="2786756"/>
            <a:chOff x="457200" y="7539038"/>
            <a:chExt cx="3002748" cy="2786756"/>
          </a:xfrm>
        </p:grpSpPr>
        <p:sp>
          <p:nvSpPr>
            <p:cNvPr id="381" name="Google Shape;381;p7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2" name="Google Shape;382;p7" descr="מידע עם מילוי מלא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7"/>
            <p:cNvSpPr txBox="1"/>
            <p:nvPr/>
          </p:nvSpPr>
          <p:spPr>
            <a:xfrm>
              <a:off x="457200" y="8870374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מועדי ההגשה ואת משקל הציונים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62;p7">
            <a:extLst>
              <a:ext uri="{FF2B5EF4-FFF2-40B4-BE49-F238E27FC236}">
                <a16:creationId xmlns:a16="http://schemas.microsoft.com/office/drawing/2014/main" id="{D9AA5537-3AF6-49D1-80DB-10A96A66B439}"/>
              </a:ext>
            </a:extLst>
          </p:cNvPr>
          <p:cNvSpPr txBox="1"/>
          <p:nvPr/>
        </p:nvSpPr>
        <p:spPr>
          <a:xfrm>
            <a:off x="457257" y="3960881"/>
            <a:ext cx="8761485" cy="306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ב'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עבודת סיכום קצרה.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על 3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מאמרים מתוך המאגר.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8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391" name="Google Shape;391;p8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8"/>
          <p:cNvSpPr/>
          <p:nvPr/>
        </p:nvSpPr>
        <p:spPr>
          <a:xfrm>
            <a:off x="11871350" y="3435198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3000450" y="3435198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16364279" y="4951633"/>
            <a:ext cx="273890" cy="383734"/>
          </a:xfrm>
          <a:custGeom>
            <a:avLst/>
            <a:gdLst/>
            <a:ahLst/>
            <a:cxnLst/>
            <a:rect l="l" t="t" r="r" b="b"/>
            <a:pathLst>
              <a:path w="273890" h="383734" extrusionOk="0">
                <a:moveTo>
                  <a:pt x="0" y="0"/>
                </a:moveTo>
                <a:lnTo>
                  <a:pt x="273890" y="0"/>
                </a:lnTo>
                <a:lnTo>
                  <a:pt x="273890" y="383734"/>
                </a:lnTo>
                <a:lnTo>
                  <a:pt x="0" y="383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8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97" name="Google Shape;397;p8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8" descr="תמונה שמכילה אדם, לבוש, לומד, פני אדם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 l="6905" t="3323" r="26354" b="-3322"/>
          <a:stretch/>
        </p:blipFill>
        <p:spPr>
          <a:xfrm>
            <a:off x="3177131" y="3611879"/>
            <a:ext cx="3063240" cy="3063240"/>
          </a:xfrm>
          <a:prstGeom prst="flowChartConnector">
            <a:avLst/>
          </a:prstGeom>
          <a:blipFill rotWithShape="1">
            <a:blip r:embed="rId7">
              <a:alphaModFix/>
            </a:blip>
            <a:stretch>
              <a:fillRect l="-24973" r="-24973"/>
            </a:stretch>
          </a:blipFill>
          <a:ln>
            <a:noFill/>
          </a:ln>
        </p:spPr>
      </p:pic>
      <p:grpSp>
        <p:nvGrpSpPr>
          <p:cNvPr id="399" name="Google Shape;399;p8"/>
          <p:cNvGrpSpPr/>
          <p:nvPr/>
        </p:nvGrpSpPr>
        <p:grpSpPr>
          <a:xfrm>
            <a:off x="3373555" y="6210300"/>
            <a:ext cx="2670393" cy="1591305"/>
            <a:chOff x="3373555" y="6243494"/>
            <a:chExt cx="2670393" cy="1591305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3373555" y="6243494"/>
              <a:ext cx="2670393" cy="1591305"/>
              <a:chOff x="0" y="-38100"/>
              <a:chExt cx="1427909" cy="8509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3" name="Google Shape;403;p8"/>
            <p:cNvSpPr txBox="1"/>
            <p:nvPr/>
          </p:nvSpPr>
          <p:spPr>
            <a:xfrm>
              <a:off x="3499371" y="6376021"/>
              <a:ext cx="241876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404" name="Google Shape;404;p8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05" name="Google Shape;405;p8" descr="תמונה שמכילה אדם, טקסט, לבוש, בתוך מבנה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 l="13104" t="-1444" r="20159" b="1444"/>
          <a:stretch/>
        </p:blipFill>
        <p:spPr>
          <a:xfrm>
            <a:off x="12048031" y="3611879"/>
            <a:ext cx="3063240" cy="306324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406" name="Google Shape;406;p8"/>
          <p:cNvGrpSpPr/>
          <p:nvPr/>
        </p:nvGrpSpPr>
        <p:grpSpPr>
          <a:xfrm>
            <a:off x="7415420" y="7535627"/>
            <a:ext cx="3457161" cy="2060143"/>
            <a:chOff x="7415420" y="7535627"/>
            <a:chExt cx="3457161" cy="2060143"/>
          </a:xfrm>
        </p:grpSpPr>
        <p:grpSp>
          <p:nvGrpSpPr>
            <p:cNvPr id="407" name="Google Shape;407;p8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p8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11" name="Google Shape;411;p8"/>
          <p:cNvGrpSpPr/>
          <p:nvPr/>
        </p:nvGrpSpPr>
        <p:grpSpPr>
          <a:xfrm>
            <a:off x="12244455" y="6243494"/>
            <a:ext cx="2670393" cy="1591305"/>
            <a:chOff x="12244455" y="6243494"/>
            <a:chExt cx="2670393" cy="1591305"/>
          </a:xfrm>
        </p:grpSpPr>
        <p:grpSp>
          <p:nvGrpSpPr>
            <p:cNvPr id="412" name="Google Shape;412;p8"/>
            <p:cNvGrpSpPr/>
            <p:nvPr/>
          </p:nvGrpSpPr>
          <p:grpSpPr>
            <a:xfrm>
              <a:off x="12244455" y="6243494"/>
              <a:ext cx="2670393" cy="1591305"/>
              <a:chOff x="0" y="-38100"/>
              <a:chExt cx="1427909" cy="850900"/>
            </a:xfrm>
          </p:grpSpPr>
          <p:sp>
            <p:nvSpPr>
              <p:cNvPr id="413" name="Google Shape;413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5" name="Google Shape;415;p8"/>
            <p:cNvSpPr txBox="1"/>
            <p:nvPr/>
          </p:nvSpPr>
          <p:spPr>
            <a:xfrm>
              <a:off x="12593107" y="6362700"/>
              <a:ext cx="197309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416" name="Google Shape;416;p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1737512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 txBox="1"/>
          <p:nvPr/>
        </p:nvSpPr>
        <p:spPr>
          <a:xfrm>
            <a:off x="660387" y="2741647"/>
            <a:ext cx="8761485" cy="52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יתקיים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יהיה על החומר הבא: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משקלו של המבחן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19" name="Google Shape;419;p8" descr="מדיניות פרטיות - מערכת בגרויות אוניברסיטת אריא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8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421" name="Google Shape;421;p8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2" name="Google Shape;422;p8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423" name="Google Shape;423;p8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8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25" name="Google Shape;425;p8"/>
          <p:cNvGrpSpPr/>
          <p:nvPr/>
        </p:nvGrpSpPr>
        <p:grpSpPr>
          <a:xfrm>
            <a:off x="-3234287" y="3162300"/>
            <a:ext cx="3002748" cy="2786756"/>
            <a:chOff x="457200" y="7539038"/>
            <a:chExt cx="3002748" cy="2786756"/>
          </a:xfrm>
        </p:grpSpPr>
        <p:sp>
          <p:nvSpPr>
            <p:cNvPr id="426" name="Google Shape;426;p8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7" name="Google Shape;427;p8" descr="מידע עם מילוי מלא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8"/>
            <p:cNvSpPr txBox="1"/>
            <p:nvPr/>
          </p:nvSpPr>
          <p:spPr>
            <a:xfrm>
              <a:off x="457200" y="8870374"/>
              <a:ext cx="30027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מועד המבחן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החומר למבחן ומשקלו בציון הסופי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9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436" name="Google Shape;436;p9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9"/>
          <p:cNvSpPr/>
          <p:nvPr/>
        </p:nvSpPr>
        <p:spPr>
          <a:xfrm>
            <a:off x="3000450" y="3092439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40" name="Google Shape;440;p9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" descr="תמונה שמכילה אדם, לבוש, לומד, פני אדם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905" t="3323" r="26354" b="-3322"/>
          <a:stretch/>
        </p:blipFill>
        <p:spPr>
          <a:xfrm>
            <a:off x="3177131" y="3269120"/>
            <a:ext cx="3063240" cy="3063240"/>
          </a:xfrm>
          <a:prstGeom prst="flowChartConnector">
            <a:avLst/>
          </a:prstGeom>
          <a:blipFill rotWithShape="1">
            <a:blip r:embed="rId6">
              <a:alphaModFix/>
            </a:blip>
            <a:stretch>
              <a:fillRect l="-24973" r="-24973"/>
            </a:stretch>
          </a:blipFill>
          <a:ln>
            <a:noFill/>
          </a:ln>
        </p:spPr>
      </p:pic>
      <p:grpSp>
        <p:nvGrpSpPr>
          <p:cNvPr id="442" name="Google Shape;442;p9"/>
          <p:cNvGrpSpPr/>
          <p:nvPr/>
        </p:nvGrpSpPr>
        <p:grpSpPr>
          <a:xfrm>
            <a:off x="3373555" y="5867541"/>
            <a:ext cx="2670393" cy="1591305"/>
            <a:chOff x="3373555" y="6243494"/>
            <a:chExt cx="2670393" cy="1591305"/>
          </a:xfrm>
        </p:grpSpPr>
        <p:grpSp>
          <p:nvGrpSpPr>
            <p:cNvPr id="443" name="Google Shape;443;p9"/>
            <p:cNvGrpSpPr/>
            <p:nvPr/>
          </p:nvGrpSpPr>
          <p:grpSpPr>
            <a:xfrm>
              <a:off x="3373555" y="6243494"/>
              <a:ext cx="2670393" cy="1591305"/>
              <a:chOff x="0" y="-38100"/>
              <a:chExt cx="1427909" cy="850900"/>
            </a:xfrm>
          </p:grpSpPr>
          <p:sp>
            <p:nvSpPr>
              <p:cNvPr id="444" name="Google Shape;444;p9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9"/>
            <p:cNvSpPr txBox="1"/>
            <p:nvPr/>
          </p:nvSpPr>
          <p:spPr>
            <a:xfrm>
              <a:off x="3499371" y="6376021"/>
              <a:ext cx="241876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447" name="Google Shape;447;p9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7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448" name="Google Shape;448;p9"/>
          <p:cNvGrpSpPr/>
          <p:nvPr/>
        </p:nvGrpSpPr>
        <p:grpSpPr>
          <a:xfrm>
            <a:off x="7415420" y="7535627"/>
            <a:ext cx="3457161" cy="2060143"/>
            <a:chOff x="7415420" y="7535627"/>
            <a:chExt cx="3457161" cy="2060143"/>
          </a:xfrm>
        </p:grpSpPr>
        <p:grpSp>
          <p:nvGrpSpPr>
            <p:cNvPr id="449" name="Google Shape;449;p9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450" name="Google Shape;450;p9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" name="Google Shape;452;p9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453" name="Google Shape;453;p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1737512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9"/>
          <p:cNvSpPr txBox="1"/>
          <p:nvPr/>
        </p:nvSpPr>
        <p:spPr>
          <a:xfrm>
            <a:off x="660387" y="2476500"/>
            <a:ext cx="8761485" cy="435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יתקיים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יהיה על החומר הבא: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6" name="Google Shape;456;p9"/>
          <p:cNvSpPr txBox="1"/>
          <p:nvPr/>
        </p:nvSpPr>
        <p:spPr>
          <a:xfrm>
            <a:off x="660387" y="6350082"/>
            <a:ext cx="8761485" cy="35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מועד ב</a:t>
            </a:r>
            <a:r>
              <a:rPr lang="he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' </a:t>
            </a: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יתקיים ב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2800"/>
              <a:buFont typeface="Arial"/>
              <a:buNone/>
            </a:pP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משקלו של המבחן</a:t>
            </a:r>
            <a:r>
              <a:rPr lang="iw-IL" sz="28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50%</a:t>
            </a: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57" name="Google Shape;457;p9" descr="מדיניות פרטיות - מערכת בגרויות אוניברסיטת אריאל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9"/>
          <p:cNvGrpSpPr/>
          <p:nvPr/>
        </p:nvGrpSpPr>
        <p:grpSpPr>
          <a:xfrm>
            <a:off x="10663727" y="6434114"/>
            <a:ext cx="3585735" cy="2457636"/>
            <a:chOff x="12244455" y="6243494"/>
            <a:chExt cx="2321742" cy="1591305"/>
          </a:xfrm>
        </p:grpSpPr>
        <p:sp>
          <p:nvSpPr>
            <p:cNvPr id="459" name="Google Shape;459;p9"/>
            <p:cNvSpPr txBox="1"/>
            <p:nvPr/>
          </p:nvSpPr>
          <p:spPr>
            <a:xfrm>
              <a:off x="12244455" y="6243494"/>
              <a:ext cx="1520052" cy="15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 txBox="1"/>
            <p:nvPr/>
          </p:nvSpPr>
          <p:spPr>
            <a:xfrm>
              <a:off x="12593107" y="6399275"/>
              <a:ext cx="1973090" cy="538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5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5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61" name="Google Shape;461;p9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462" name="Google Shape;462;p9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9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9">
              <a:alphaModFix/>
            </a:blip>
            <a:srcRect l="93" r="93"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464" name="Google Shape;464;p9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9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66" name="Google Shape;466;p9"/>
          <p:cNvGrpSpPr/>
          <p:nvPr/>
        </p:nvGrpSpPr>
        <p:grpSpPr>
          <a:xfrm>
            <a:off x="-3234287" y="3162300"/>
            <a:ext cx="3002748" cy="2786756"/>
            <a:chOff x="457200" y="7539038"/>
            <a:chExt cx="3002748" cy="2786756"/>
          </a:xfrm>
        </p:grpSpPr>
        <p:sp>
          <p:nvSpPr>
            <p:cNvPr id="467" name="Google Shape;467;p9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8" name="Google Shape;468;p9" descr="מידע עם מילוי מלא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9"/>
            <p:cNvSpPr txBox="1"/>
            <p:nvPr/>
          </p:nvSpPr>
          <p:spPr>
            <a:xfrm>
              <a:off x="457200" y="8870374"/>
              <a:ext cx="30027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</a:t>
              </a:r>
              <a:r>
                <a:rPr lang="he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מ</a:t>
              </a: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ועד המבחן, החומר למבחן ומשקלו בציון הסופי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3723612" y="3905526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3723612" y="513874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3723612" y="635794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5154942" y="182022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אני 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4568320" y="3954109"/>
            <a:ext cx="8999051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ניתן להשאיר הודעה במספר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+123-456-7890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2733692" y="5163381"/>
            <a:ext cx="10833679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תוכלו לשלוח מייל בכל עת ל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hello@reallygreatsite.com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Google Shape;481;p10"/>
          <p:cNvSpPr txBox="1"/>
          <p:nvPr/>
        </p:nvSpPr>
        <p:spPr>
          <a:xfrm>
            <a:off x="2528888" y="6372653"/>
            <a:ext cx="11038483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שעות קבלה במשרדי בפקולטה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ימים א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,ג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' בשעות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15:00-17:00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7024027" y="3890176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7024027" y="51233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7024027" y="63425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2589059" y="1009655"/>
            <a:ext cx="1313305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אוניברסיטת אריאל פה בשבילכם</a:t>
            </a:r>
            <a:endParaRPr sz="8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953A24F-E385-4DAD-BC37-DA2E65B855B3}"/>
              </a:ext>
            </a:extLst>
          </p:cNvPr>
          <p:cNvGrpSpPr/>
          <p:nvPr/>
        </p:nvGrpSpPr>
        <p:grpSpPr>
          <a:xfrm>
            <a:off x="2589059" y="2751012"/>
            <a:ext cx="12906037" cy="1576800"/>
            <a:chOff x="2589059" y="2008057"/>
            <a:chExt cx="12906037" cy="157680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A1CA160B-9190-4C60-9873-F26BC7151998}"/>
                </a:ext>
              </a:extLst>
            </p:cNvPr>
            <p:cNvSpPr/>
            <p:nvPr/>
          </p:nvSpPr>
          <p:spPr>
            <a:xfrm>
              <a:off x="2589059" y="2008057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9" name="Google Shape;479;p10"/>
            <p:cNvSpPr txBox="1"/>
            <p:nvPr/>
          </p:nvSpPr>
          <p:spPr>
            <a:xfrm>
              <a:off x="4196738" y="2281252"/>
              <a:ext cx="9690679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lnSpc>
                  <a:spcPct val="933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קו הסיוע ומתן מידע של </a:t>
              </a:r>
              <a:r>
                <a:rPr lang="he-IL" sz="3600" b="0" i="0" dirty="0" err="1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דקנט</a:t>
              </a: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הסטודנטים פעיל בימים א-ה בין השעות 8:00 – 15:00 בטלפון 03-9066318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82C6260-083E-4D67-A85D-DD82B0EF3AA8}"/>
              </a:ext>
            </a:extLst>
          </p:cNvPr>
          <p:cNvGrpSpPr/>
          <p:nvPr/>
        </p:nvGrpSpPr>
        <p:grpSpPr>
          <a:xfrm>
            <a:off x="2589059" y="4576048"/>
            <a:ext cx="12906037" cy="1738712"/>
            <a:chOff x="2589059" y="4245852"/>
            <a:chExt cx="12906037" cy="1738712"/>
          </a:xfrm>
        </p:grpSpPr>
        <p:sp>
          <p:nvSpPr>
            <p:cNvPr id="5" name="מלבן: פינות מעוגלות 4">
              <a:extLst>
                <a:ext uri="{FF2B5EF4-FFF2-40B4-BE49-F238E27FC236}">
                  <a16:creationId xmlns:a16="http://schemas.microsoft.com/office/drawing/2014/main" id="{6A38C6D3-1CFB-4188-BA0D-2542AC941526}"/>
                </a:ext>
              </a:extLst>
            </p:cNvPr>
            <p:cNvSpPr/>
            <p:nvPr/>
          </p:nvSpPr>
          <p:spPr>
            <a:xfrm>
              <a:off x="2589059" y="4245852"/>
              <a:ext cx="12906037" cy="17387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F4045F2B-7B1C-4E07-8391-A7764A6255BB}"/>
                </a:ext>
              </a:extLst>
            </p:cNvPr>
            <p:cNvSpPr txBox="1"/>
            <p:nvPr/>
          </p:nvSpPr>
          <p:spPr>
            <a:xfrm>
              <a:off x="3033757" y="4342400"/>
              <a:ext cx="12016640" cy="1545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לשאלות ובירורים על זכויות משרתי מילואים ניתן לפנות לרכזת המילואים הודיה תלמוד-תורה בטלפון 03-976-5795, 03-906-6267 או בדוא"ל </a:t>
              </a:r>
              <a:r>
                <a:rPr lang="en-US" dirty="0"/>
                <a:t>student_dean@ariel.ac.il </a:t>
              </a:r>
              <a:r>
                <a:rPr lang="he-IL" dirty="0"/>
                <a:t> או דרך מערכת הפניות. </a:t>
              </a:r>
            </a:p>
          </p:txBody>
        </p: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691A8AE-4D06-480D-B835-C9544AD70315}"/>
              </a:ext>
            </a:extLst>
          </p:cNvPr>
          <p:cNvGrpSpPr/>
          <p:nvPr/>
        </p:nvGrpSpPr>
        <p:grpSpPr>
          <a:xfrm>
            <a:off x="2589059" y="6562996"/>
            <a:ext cx="12906037" cy="1576800"/>
            <a:chOff x="2589059" y="6040691"/>
            <a:chExt cx="12906037" cy="157680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64FE9404-12F5-4F09-868C-DFF3D4B516BE}"/>
                </a:ext>
              </a:extLst>
            </p:cNvPr>
            <p:cNvSpPr/>
            <p:nvPr/>
          </p:nvSpPr>
          <p:spPr>
            <a:xfrm>
              <a:off x="2589059" y="604069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C38BAE36-D1D3-4CC8-8CA5-634898C4831C}"/>
                </a:ext>
              </a:extLst>
            </p:cNvPr>
            <p:cNvSpPr txBox="1"/>
            <p:nvPr/>
          </p:nvSpPr>
          <p:spPr>
            <a:xfrm>
              <a:off x="3114551" y="6313886"/>
              <a:ext cx="11855052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עדכונים והתאמות למלחמת חרבות ברזל ניתן למצוא כאן:</a:t>
              </a:r>
            </a:p>
            <a:p>
              <a:r>
                <a:rPr lang="he-IL" dirty="0"/>
                <a:t> </a:t>
              </a:r>
              <a:r>
                <a:rPr lang="en-US" dirty="0">
                  <a:hlinkClick r:id="rId10" tooltip="קישור נפתח בחלון חדש"/>
                </a:rPr>
                <a:t>https://tinyurl.com/4762eczd</a:t>
              </a:r>
              <a:endParaRPr lang="he-IL" dirty="0"/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4EEEEF4-6A9A-4427-B43F-0FFD0BCF201B}"/>
              </a:ext>
            </a:extLst>
          </p:cNvPr>
          <p:cNvGrpSpPr/>
          <p:nvPr/>
        </p:nvGrpSpPr>
        <p:grpSpPr>
          <a:xfrm>
            <a:off x="2578343" y="8388031"/>
            <a:ext cx="12906037" cy="1576800"/>
            <a:chOff x="2578343" y="8388031"/>
            <a:chExt cx="12906037" cy="1576800"/>
          </a:xfrm>
        </p:grpSpPr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44F3CD3A-BCB4-4011-BCCC-E66E46F6C321}"/>
                </a:ext>
              </a:extLst>
            </p:cNvPr>
            <p:cNvSpPr/>
            <p:nvPr/>
          </p:nvSpPr>
          <p:spPr>
            <a:xfrm>
              <a:off x="2578343" y="838803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12C6317D-F7E9-441B-9C89-EFE51B388CC9}"/>
                </a:ext>
              </a:extLst>
            </p:cNvPr>
            <p:cNvSpPr txBox="1"/>
            <p:nvPr/>
          </p:nvSpPr>
          <p:spPr>
            <a:xfrm>
              <a:off x="3612827" y="8661226"/>
              <a:ext cx="10837068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לפירוט זכויות משרתי מילואים בשגרה ובמלחמה: </a:t>
              </a:r>
              <a:r>
                <a:rPr lang="en-US" dirty="0">
                  <a:hlinkClick r:id="rId11" tooltip="קישור נפתח בחלון חדש"/>
                </a:rPr>
                <a:t>https://tinyurl.com/3nwmy5p7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4820184" y="1097486"/>
            <a:ext cx="11106839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טיפים שיעזרו לכם להצליח בקורס</a:t>
            </a:r>
            <a:endParaRPr sz="6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01" name="Google Shape;501;p11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"/>
          <p:cNvSpPr txBox="1"/>
          <p:nvPr/>
        </p:nvSpPr>
        <p:spPr>
          <a:xfrm>
            <a:off x="6861687" y="3473374"/>
            <a:ext cx="9552214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חובת נוכחות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b="0" i="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פניה לסיוע ויעוץ במהלך הקורס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בקשות לדחיית הגשות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ניהול זמן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3" name="Google Shape;503;p11"/>
          <p:cNvGrpSpPr/>
          <p:nvPr/>
        </p:nvGrpSpPr>
        <p:grpSpPr>
          <a:xfrm>
            <a:off x="-3307548" y="6286502"/>
            <a:ext cx="3002748" cy="4440950"/>
            <a:chOff x="-3219902" y="6773280"/>
            <a:chExt cx="3002748" cy="4043460"/>
          </a:xfrm>
        </p:grpSpPr>
        <p:grpSp>
          <p:nvGrpSpPr>
            <p:cNvPr id="504" name="Google Shape;504;p11"/>
            <p:cNvGrpSpPr/>
            <p:nvPr/>
          </p:nvGrpSpPr>
          <p:grpSpPr>
            <a:xfrm>
              <a:off x="-3219902" y="6773280"/>
              <a:ext cx="3002748" cy="4043460"/>
              <a:chOff x="457200" y="7865849"/>
              <a:chExt cx="3002748" cy="3753502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457200" y="8627849"/>
                <a:ext cx="3002748" cy="299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לגמישות בעת הזו בנוגע לנוכחות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להגשות ומבחנים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הציעו עזרה והפניה לגורמי 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9" name="Google Shape;509;p11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0" name="Google Shape;510;p11"/>
          <p:cNvSpPr/>
          <p:nvPr/>
        </p:nvSpPr>
        <p:spPr>
          <a:xfrm>
            <a:off x="3905520" y="2906448"/>
            <a:ext cx="5291437" cy="53195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11" descr="תמונה שמכילה מחשב, טקסט, ציוד משרדי, מחשב נייד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836" t="411" r="20944" b="-410"/>
          <a:stretch/>
        </p:blipFill>
        <p:spPr>
          <a:xfrm>
            <a:off x="4090454" y="3105450"/>
            <a:ext cx="4921568" cy="492156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12" name="Google Shape;512;p11" descr="מדיניות פרטיות - מערכת בגרויות אוניברסיטת אריא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/>
          <p:nvPr/>
        </p:nvSpPr>
        <p:spPr>
          <a:xfrm>
            <a:off x="12263137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דואגים מראש לציוד 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הדרוש: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חדר שקט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מחשב עם מצלמת רשת ומיקרופון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מחברת וכלי כתיבה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וקפה...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2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7132258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יש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להדליק מצלמה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השאירו את</a:t>
            </a:r>
            <a:r>
              <a:rPr lang="iw-IL" sz="32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 מיקרופון </a:t>
            </a:r>
            <a:r>
              <a:rPr lang="iw-IL" sz="3200" b="1" i="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במצב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Mute</a:t>
            </a: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פתחו את המיקרופון רק כאשר תקבלו את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רשות הדיבור</a:t>
            </a:r>
            <a:endParaRPr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2001380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יש שאלות? לחצו על: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או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כתבו בצ'אט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אענה על שאלות באופן מרוכז כדי לא לקטוע את רצף הלמידה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3406977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12" descr="תמונה שמכילה סמל, גרפיקה, גופן, עיצוב גרפ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0255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2"/>
          <p:cNvSpPr/>
          <p:nvPr/>
        </p:nvSpPr>
        <p:spPr>
          <a:xfrm>
            <a:off x="8276098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3145220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2" descr="תמונה שמכילה גרפיקה, אומנות קליפיפם, סמל, עיצוב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8498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12"/>
          <p:cNvGrpSpPr/>
          <p:nvPr/>
        </p:nvGrpSpPr>
        <p:grpSpPr>
          <a:xfrm>
            <a:off x="8382000" y="3675316"/>
            <a:ext cx="1629902" cy="864568"/>
            <a:chOff x="8851454" y="3245582"/>
            <a:chExt cx="1885515" cy="1000156"/>
          </a:xfrm>
        </p:grpSpPr>
        <p:pic>
          <p:nvPicPr>
            <p:cNvPr id="528" name="Google Shape;528;p12" descr="תמונה שמכילה גרפיקה, צילום מסך, עיצוב&#10;&#10;התיאור נוצר באופן אוטומטי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51454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2" descr="תמונה שמכילה אומנות קליפיפם, גרפיקה, סרט מצויר, סמל&#10;&#10;התיאור נוצר באופן אוטומט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36813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12"/>
          <p:cNvSpPr/>
          <p:nvPr/>
        </p:nvSpPr>
        <p:spPr>
          <a:xfrm>
            <a:off x="4744138" y="1104900"/>
            <a:ext cx="8799724" cy="10001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/>
                <a:ea typeface="Calibri"/>
                <a:cs typeface="Calibri"/>
                <a:sym typeface="Calibri"/>
              </a:rPr>
              <a:t>לומדים יחד מרחוק</a:t>
            </a:r>
            <a:endParaRPr sz="8800" b="1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12"/>
          <p:cNvPicPr preferRelativeResize="0"/>
          <p:nvPr/>
        </p:nvPicPr>
        <p:blipFill rotWithShape="1">
          <a:blip r:embed="rId8">
            <a:alphaModFix/>
          </a:blip>
          <a:srcRect l="29028" t="75739" r="36686" b="3892"/>
          <a:stretch/>
        </p:blipFill>
        <p:spPr>
          <a:xfrm>
            <a:off x="2741276" y="5906050"/>
            <a:ext cx="2514600" cy="630394"/>
          </a:xfrm>
          <a:prstGeom prst="roundRect">
            <a:avLst>
              <a:gd name="adj" fmla="val 33042"/>
            </a:avLst>
          </a:prstGeom>
          <a:noFill/>
          <a:ln>
            <a:noFill/>
          </a:ln>
        </p:spPr>
      </p:pic>
      <p:pic>
        <p:nvPicPr>
          <p:cNvPr id="532" name="Google Shape;532;p12" descr="מדיניות פרטיות - מערכת בגרויות אוניברסיטת אריאל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/>
        </p:nvSpPr>
        <p:spPr>
          <a:xfrm>
            <a:off x="4936679" y="1022730"/>
            <a:ext cx="8414642" cy="17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83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בהצלחה לכולנו!</a:t>
            </a:r>
            <a:endParaRPr sz="88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363759" y="3019416"/>
            <a:ext cx="5560483" cy="5410200"/>
          </a:xfrm>
          <a:prstGeom prst="roundRect">
            <a:avLst>
              <a:gd name="adj" fmla="val 185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 l="16746" t="1923" r="16541" b="607"/>
          <a:stretch/>
        </p:blipFill>
        <p:spPr>
          <a:xfrm>
            <a:off x="6603210" y="3248016"/>
            <a:ext cx="5081580" cy="495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40" name="Google Shape;540;p13"/>
          <p:cNvGrpSpPr/>
          <p:nvPr/>
        </p:nvGrpSpPr>
        <p:grpSpPr>
          <a:xfrm>
            <a:off x="-3307548" y="5600702"/>
            <a:ext cx="3002748" cy="4603211"/>
            <a:chOff x="-3219902" y="6773279"/>
            <a:chExt cx="3002748" cy="3990964"/>
          </a:xfrm>
        </p:grpSpPr>
        <p:grpSp>
          <p:nvGrpSpPr>
            <p:cNvPr id="541" name="Google Shape;541;p13"/>
            <p:cNvGrpSpPr/>
            <p:nvPr/>
          </p:nvGrpSpPr>
          <p:grpSpPr>
            <a:xfrm>
              <a:off x="-3219902" y="6773279"/>
              <a:ext cx="3002748" cy="3990964"/>
              <a:chOff x="457200" y="7865849"/>
              <a:chExt cx="3002748" cy="3704771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457200" y="7865849"/>
                <a:ext cx="3002748" cy="3704771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3"/>
              <p:cNvSpPr txBox="1"/>
              <p:nvPr/>
            </p:nvSpPr>
            <p:spPr>
              <a:xfrm>
                <a:off x="457200" y="8627849"/>
                <a:ext cx="3002748" cy="2848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כי לכולנו יש קושי להתפנות ללמידה במצב הנוכחי, אך חשוב כי יחד נעשה מאמץ להמשיך ולשמור על שגרה ככל הניתן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3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6" name="Google Shape;546;p13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14"/>
          <p:cNvPicPr preferRelativeResize="0"/>
          <p:nvPr/>
        </p:nvPicPr>
        <p:blipFill rotWithShape="1">
          <a:blip r:embed="rId4">
            <a:alphaModFix/>
          </a:blip>
          <a:srcRect l="57916" b="4073"/>
          <a:stretch/>
        </p:blipFill>
        <p:spPr>
          <a:xfrm>
            <a:off x="1143000" y="2377655"/>
            <a:ext cx="10968422" cy="7031736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53" name="Google Shape;553;p14"/>
          <p:cNvSpPr txBox="1"/>
          <p:nvPr/>
        </p:nvSpPr>
        <p:spPr>
          <a:xfrm>
            <a:off x="2669068" y="772857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החלפת תמונה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13119511" y="23776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5" name="Google Shape;555;p14"/>
          <p:cNvSpPr txBox="1"/>
          <p:nvPr/>
        </p:nvSpPr>
        <p:spPr>
          <a:xfrm>
            <a:off x="13258801" y="2939523"/>
            <a:ext cx="3555181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כאשר הסמן נמצא מעל התמונה- לחצו על הלחצן הימני בעכבר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בתפריט שיפתח בחרו ב"שנה תמונה" ולאחר מכן ב"מכשיר זה"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בחרו את התמונה שלכם מתוך ספריית הקבצים המתאימה</a:t>
            </a: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2667000" y="5295901"/>
            <a:ext cx="15240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1559776" y="5295901"/>
            <a:ext cx="1107223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14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600" y="499110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4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2939523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4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6842184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4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28231" y="4880988"/>
            <a:ext cx="607320" cy="60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4"/>
          <p:cNvSpPr/>
          <p:nvPr/>
        </p:nvSpPr>
        <p:spPr>
          <a:xfrm>
            <a:off x="2073490" y="3924301"/>
            <a:ext cx="517310" cy="1143000"/>
          </a:xfrm>
          <a:prstGeom prst="round1Rect">
            <a:avLst>
              <a:gd name="adj" fmla="val 1666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14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97977" y="499110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4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4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66" name="Google Shape;566;p14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4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 txBox="1"/>
          <p:nvPr/>
        </p:nvSpPr>
        <p:spPr>
          <a:xfrm>
            <a:off x="2669068" y="772857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הוספת תמונה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13119511" y="23776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3258801" y="2939523"/>
            <a:ext cx="3555181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"הוספה בסרגל העליון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בתפריט שיפתח בחרו ב"תמונות"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בסרגל שיפתח בחרו ב"מכשיר זה"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הוסיפו את התמונה מתוך הספרייה במחשב שלכם</a:t>
            </a: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76" name="Google Shape;576;p15"/>
          <p:cNvPicPr preferRelativeResize="0"/>
          <p:nvPr/>
        </p:nvPicPr>
        <p:blipFill rotWithShape="1">
          <a:blip r:embed="rId4">
            <a:alphaModFix/>
          </a:blip>
          <a:srcRect l="71179" t="-1" b="28375"/>
          <a:stretch/>
        </p:blipFill>
        <p:spPr>
          <a:xfrm>
            <a:off x="2073491" y="2407650"/>
            <a:ext cx="10010144" cy="6996847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77" name="Google Shape;577;p15"/>
          <p:cNvSpPr/>
          <p:nvPr/>
        </p:nvSpPr>
        <p:spPr>
          <a:xfrm>
            <a:off x="9372599" y="3040164"/>
            <a:ext cx="517715" cy="876788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15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265704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5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2939523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5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582930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5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28231" y="4381501"/>
            <a:ext cx="607320" cy="60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5"/>
          <p:cNvSpPr/>
          <p:nvPr/>
        </p:nvSpPr>
        <p:spPr>
          <a:xfrm>
            <a:off x="8458200" y="4152901"/>
            <a:ext cx="1412023" cy="331958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15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00" y="293370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5"/>
          <p:cNvSpPr/>
          <p:nvPr/>
        </p:nvSpPr>
        <p:spPr>
          <a:xfrm>
            <a:off x="10529507" y="2716070"/>
            <a:ext cx="517715" cy="324094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15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0223" y="412685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5" descr="תג 4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42480" y="727710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5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5"/>
          <p:cNvGrpSpPr/>
          <p:nvPr/>
        </p:nvGrpSpPr>
        <p:grpSpPr>
          <a:xfrm>
            <a:off x="-533400" y="723900"/>
            <a:ext cx="3581400" cy="1238847"/>
            <a:chOff x="-533400" y="723900"/>
            <a:chExt cx="3581400" cy="1238847"/>
          </a:xfrm>
        </p:grpSpPr>
        <p:sp>
          <p:nvSpPr>
            <p:cNvPr id="589" name="Google Shape;589;p15"/>
            <p:cNvSpPr/>
            <p:nvPr/>
          </p:nvSpPr>
          <p:spPr>
            <a:xfrm>
              <a:off x="-533400" y="723900"/>
              <a:ext cx="3581400" cy="1238847"/>
            </a:xfrm>
            <a:prstGeom prst="roundRect">
              <a:avLst>
                <a:gd name="adj" fmla="val 50000"/>
              </a:avLst>
            </a:prstGeom>
            <a:solidFill>
              <a:srgbClr val="081D3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590" name="Google Shape;590;p15" descr="תמונה שמכילה לוגו, עיגול, סמל, אומנות קליפיפם&#10;&#10;התיאור נוצר באופן אוטומטי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73490" y="965102"/>
              <a:ext cx="666518" cy="73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15"/>
            <p:cNvSpPr txBox="1"/>
            <p:nvPr/>
          </p:nvSpPr>
          <p:spPr>
            <a:xfrm>
              <a:off x="94392" y="804714"/>
              <a:ext cx="18288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הדרכה למרצה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>
            <a:extLst>
              <a:ext uri="{FF2B5EF4-FFF2-40B4-BE49-F238E27FC236}">
                <a16:creationId xmlns:a16="http://schemas.microsoft.com/office/drawing/2014/main" id="{7F221294-6FAE-13B5-04A1-AE5BDF7E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921" y="5784059"/>
            <a:ext cx="5024212" cy="429849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5EDAFD3-8847-1917-5BE6-9E0D5B56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24" y="1943789"/>
            <a:ext cx="4488479" cy="3464790"/>
          </a:xfrm>
          <a:prstGeom prst="rect">
            <a:avLst/>
          </a:prstGeom>
        </p:spPr>
      </p:pic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93CE2C8-5FB0-3706-E71F-43C959DD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7404" y="1943789"/>
            <a:ext cx="4467176" cy="367786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0838B36-627D-09C9-3CF1-402D56C5F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88" y="739432"/>
            <a:ext cx="4916180" cy="3674377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6A4A34-49BE-3A39-8B44-3D4EE9C10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3467" y="5917778"/>
            <a:ext cx="4591933" cy="398679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A2C68D6E-1A78-B4C0-F6B8-41CE0FEB8C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2247" y="4546107"/>
            <a:ext cx="3955871" cy="5444688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88857600-88F3-B0C1-B6A4-9BFD3F5107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200733"/>
            <a:ext cx="4916181" cy="358132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626FC7A0-94AD-AB3C-0E19-ADBFF12988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4558" y="815343"/>
            <a:ext cx="4696543" cy="3538944"/>
          </a:xfrm>
          <a:prstGeom prst="rect">
            <a:avLst/>
          </a:prstGeom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95883C37-D006-942A-414E-1E0E18A6E673}"/>
              </a:ext>
            </a:extLst>
          </p:cNvPr>
          <p:cNvSpPr txBox="1"/>
          <p:nvPr/>
        </p:nvSpPr>
        <p:spPr>
          <a:xfrm>
            <a:off x="4572000" y="4668879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he-IL">
                <a:solidFill>
                  <a:srgbClr val="351C75"/>
                </a:solidFill>
                <a:effectLst/>
              </a:rPr>
              <a:t>שלום ציון.</a:t>
            </a:r>
          </a:p>
          <a:p>
            <a:pPr rtl="1"/>
            <a:r>
              <a:rPr lang="he-IL">
                <a:solidFill>
                  <a:srgbClr val="351C75"/>
                </a:solidFill>
                <a:effectLst/>
              </a:rPr>
              <a:t>ההנחיה היא, שכל מי שאין לו סיבה מוצדקת, צריך לבוא לשיעורים. </a:t>
            </a:r>
            <a:br>
              <a:rPr lang="he-IL">
                <a:solidFill>
                  <a:srgbClr val="351C75"/>
                </a:solidFill>
                <a:effectLst/>
              </a:rPr>
            </a:br>
            <a:endParaRPr lang="he-IL">
              <a:solidFill>
                <a:srgbClr val="351C75"/>
              </a:solidFill>
              <a:effectLst/>
            </a:endParaRPr>
          </a:p>
          <a:p>
            <a:pPr rtl="1"/>
            <a:r>
              <a:rPr lang="he-IL">
                <a:solidFill>
                  <a:srgbClr val="351C75"/>
                </a:solidFill>
                <a:effectLst/>
              </a:rPr>
              <a:t>אנחנו לא בודקים נוכחות, אבל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6"/>
          <p:cNvSpPr txBox="1"/>
          <p:nvPr/>
        </p:nvSpPr>
        <p:spPr>
          <a:xfrm>
            <a:off x="2669068" y="723900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הוספת קישור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98" name="Google Shape;598;p16"/>
          <p:cNvSpPr/>
          <p:nvPr/>
        </p:nvSpPr>
        <p:spPr>
          <a:xfrm>
            <a:off x="13119511" y="24538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99" name="Google Shape;599;p16"/>
          <p:cNvSpPr txBox="1"/>
          <p:nvPr/>
        </p:nvSpPr>
        <p:spPr>
          <a:xfrm>
            <a:off x="13253944" y="2453855"/>
            <a:ext cx="3477671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ראשית, סמנו את תיבת הטקסט "מקורות מידע" שמופיעה בשקופית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בתפריט הבית על "הוספה"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238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"קישורים"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הסמליל המופיע מעל "קישור"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238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בחרו את קובץ המקורות מתוך ספריית הקבצים שלכם</a:t>
            </a: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0" name="Google Shape;600;p16"/>
          <p:cNvSpPr/>
          <p:nvPr/>
        </p:nvSpPr>
        <p:spPr>
          <a:xfrm>
            <a:off x="2895600" y="6187656"/>
            <a:ext cx="22098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6"/>
          <p:cNvSpPr/>
          <p:nvPr/>
        </p:nvSpPr>
        <p:spPr>
          <a:xfrm>
            <a:off x="1295400" y="6187656"/>
            <a:ext cx="15240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5806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0377" y="5806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28231" y="421101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6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649245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558033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6"/>
          <p:cNvPicPr preferRelativeResize="0"/>
          <p:nvPr/>
        </p:nvPicPr>
        <p:blipFill rotWithShape="1">
          <a:blip r:embed="rId7">
            <a:alphaModFix/>
          </a:blip>
          <a:srcRect l="8333" b="5185"/>
          <a:stretch/>
        </p:blipFill>
        <p:spPr>
          <a:xfrm>
            <a:off x="1147137" y="2453855"/>
            <a:ext cx="11603736" cy="7013448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8" name="Google Shape;608;p16"/>
          <p:cNvSpPr/>
          <p:nvPr/>
        </p:nvSpPr>
        <p:spPr>
          <a:xfrm>
            <a:off x="11049000" y="2834856"/>
            <a:ext cx="596304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6"/>
          <p:cNvSpPr/>
          <p:nvPr/>
        </p:nvSpPr>
        <p:spPr>
          <a:xfrm>
            <a:off x="3291840" y="4358856"/>
            <a:ext cx="441960" cy="952926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2071" y="2758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28636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6"/>
          <p:cNvSpPr/>
          <p:nvPr/>
        </p:nvSpPr>
        <p:spPr>
          <a:xfrm>
            <a:off x="3594789" y="3122314"/>
            <a:ext cx="596304" cy="1236542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16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42047" y="407171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6"/>
          <p:cNvSpPr/>
          <p:nvPr/>
        </p:nvSpPr>
        <p:spPr>
          <a:xfrm>
            <a:off x="16992600" y="2517356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6"/>
          <p:cNvSpPr/>
          <p:nvPr/>
        </p:nvSpPr>
        <p:spPr>
          <a:xfrm>
            <a:off x="16992600" y="7978355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6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17" name="Google Shape;617;p16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6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16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7"/>
          <p:cNvSpPr txBox="1"/>
          <p:nvPr/>
        </p:nvSpPr>
        <p:spPr>
          <a:xfrm>
            <a:off x="4894794" y="1188977"/>
            <a:ext cx="126492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איך נוכל לקדם את מעורבות הסטודנטים בקורס החל מהמפגש הראשון?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26" name="Google Shape;626;p17"/>
          <p:cNvSpPr txBox="1"/>
          <p:nvPr/>
        </p:nvSpPr>
        <p:spPr>
          <a:xfrm>
            <a:off x="7267887" y="3311009"/>
            <a:ext cx="1027942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חשוב להקפיד להציג את ציפיות שלנו מהסטודנטים באופן </a:t>
            </a: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ברור.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</a:t>
            </a: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ך חשוב גם לשמוע מהם מה </a:t>
            </a:r>
            <a:r>
              <a:rPr lang="iw-IL" sz="3200" b="1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הציפיות של הסטודנטים </a:t>
            </a:r>
            <a:r>
              <a:rPr lang="he-IL" sz="3200" b="1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מאיתנו.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</a:t>
            </a: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ך הם יקבלו תחושה שאנו רואים את הצרכים שלהם ומבינים אותם ואנחנו נקבל הזדמנו להסביר על אילו ציפיות נוכל לענות ואילו ציפיות לא יוכלו לקבל מענה במסגרת הלימודים בקורס.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סטודנטים מעורבים ומשתתפים יותר כאשר נדרשת מהם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למידה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פעילה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נוכל ליצור הרגל כזה כבר מהמפגש הראשון, למשל: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נבקש מהם להעלות תמונה או סרטון ללוח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Padlet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שיתופי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נזמין אותם לכתוב תגובה לשאלה שהעלנו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בפורום הקורס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נבקש מהם לענות על סקר שנכין ב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Mentimeter</a:t>
            </a:r>
            <a:endParaRPr sz="3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27" name="Google Shape;627;p17"/>
          <p:cNvGrpSpPr/>
          <p:nvPr/>
        </p:nvGrpSpPr>
        <p:grpSpPr>
          <a:xfrm>
            <a:off x="1482035" y="2878728"/>
            <a:ext cx="5124947" cy="5084171"/>
            <a:chOff x="1143000" y="2368964"/>
            <a:chExt cx="5638800" cy="5593936"/>
          </a:xfrm>
        </p:grpSpPr>
        <p:sp>
          <p:nvSpPr>
            <p:cNvPr id="628" name="Google Shape;628;p17"/>
            <p:cNvSpPr/>
            <p:nvPr/>
          </p:nvSpPr>
          <p:spPr>
            <a:xfrm>
              <a:off x="1143000" y="2368964"/>
              <a:ext cx="5638800" cy="5593936"/>
            </a:xfrm>
            <a:prstGeom prst="roundRect">
              <a:avLst>
                <a:gd name="adj" fmla="val 18574"/>
              </a:avLst>
            </a:prstGeom>
            <a:solidFill>
              <a:srgbClr val="00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9" name="Google Shape;629;p17" descr="תמונה שמכילה אדם, לבוש, פני אדם, אשה&#10;&#10;התיאור נוצר באופן אוטומטי"/>
            <p:cNvPicPr preferRelativeResize="0"/>
            <p:nvPr/>
          </p:nvPicPr>
          <p:blipFill rotWithShape="1">
            <a:blip r:embed="rId4">
              <a:alphaModFix/>
            </a:blip>
            <a:srcRect l="14322" t="469" r="18942" b="-468"/>
            <a:stretch/>
          </p:blipFill>
          <p:spPr>
            <a:xfrm>
              <a:off x="1338072" y="2541604"/>
              <a:ext cx="5248656" cy="524865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630" name="Google Shape;630;p17"/>
          <p:cNvSpPr/>
          <p:nvPr/>
        </p:nvSpPr>
        <p:spPr>
          <a:xfrm>
            <a:off x="-838201" y="8223477"/>
            <a:ext cx="8927217" cy="1644423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31" name="Google Shape;631;p17"/>
          <p:cNvSpPr txBox="1"/>
          <p:nvPr/>
        </p:nvSpPr>
        <p:spPr>
          <a:xfrm>
            <a:off x="-5446294" y="8420100"/>
            <a:ext cx="1291389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צריכים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עזרה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בהפעלת כלים דיגיטליים בשיעור?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רוצים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להכיר כלים 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נוספים ללמידה פעילה?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צוות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היחידה ללמידה דיגיטלית 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ישמח לעמוד לרשותכם!</a:t>
            </a: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32" name="Google Shape;632;p17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7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34" name="Google Shape;634;p17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7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וכלכלה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;p2">
            <a:extLst>
              <a:ext uri="{FF2B5EF4-FFF2-40B4-BE49-F238E27FC236}">
                <a16:creationId xmlns:a16="http://schemas.microsoft.com/office/drawing/2014/main" id="{21B61C03-3DC4-5AD4-A107-9A18E7FFADF4}"/>
              </a:ext>
            </a:extLst>
          </p:cNvPr>
          <p:cNvSpPr txBox="1"/>
          <p:nvPr/>
        </p:nvSpPr>
        <p:spPr>
          <a:xfrm>
            <a:off x="1" y="2011194"/>
            <a:ext cx="1828800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כלכלה היא מדע של שיתוף-פעולה בין אנשים עם צרכים ורצונות שונים, במטרה לשפר את רווחתם החומרית של כל הצדדים. </a:t>
            </a:r>
            <a:endParaRPr sz="750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75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בואו נכיר!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3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אליפסה 45">
            <a:extLst>
              <a:ext uri="{FF2B5EF4-FFF2-40B4-BE49-F238E27FC236}">
                <a16:creationId xmlns:a16="http://schemas.microsoft.com/office/drawing/2014/main" id="{A992AC54-F278-45E6-BFE8-F826DBAA40D0}"/>
              </a:ext>
            </a:extLst>
          </p:cNvPr>
          <p:cNvSpPr/>
          <p:nvPr/>
        </p:nvSpPr>
        <p:spPr>
          <a:xfrm>
            <a:off x="10583375" y="2269325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אליפסה 46">
            <a:extLst>
              <a:ext uri="{FF2B5EF4-FFF2-40B4-BE49-F238E27FC236}">
                <a16:creationId xmlns:a16="http://schemas.microsoft.com/office/drawing/2014/main" id="{EE7C6A38-5853-486A-9C04-07CAE6CC6604}"/>
              </a:ext>
            </a:extLst>
          </p:cNvPr>
          <p:cNvSpPr/>
          <p:nvPr/>
        </p:nvSpPr>
        <p:spPr>
          <a:xfrm>
            <a:off x="5177404" y="2278106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אליפסה 47">
            <a:extLst>
              <a:ext uri="{FF2B5EF4-FFF2-40B4-BE49-F238E27FC236}">
                <a16:creationId xmlns:a16="http://schemas.microsoft.com/office/drawing/2014/main" id="{6FA34756-3680-422F-A31B-AE0E3D49A01B}"/>
              </a:ext>
            </a:extLst>
          </p:cNvPr>
          <p:cNvSpPr/>
          <p:nvPr/>
        </p:nvSpPr>
        <p:spPr>
          <a:xfrm>
            <a:off x="7936773" y="5176530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אליפסה 48">
            <a:extLst>
              <a:ext uri="{FF2B5EF4-FFF2-40B4-BE49-F238E27FC236}">
                <a16:creationId xmlns:a16="http://schemas.microsoft.com/office/drawing/2014/main" id="{344236C6-C26F-4CA4-B056-4237738A9DB1}"/>
              </a:ext>
            </a:extLst>
          </p:cNvPr>
          <p:cNvSpPr/>
          <p:nvPr/>
        </p:nvSpPr>
        <p:spPr>
          <a:xfrm>
            <a:off x="13362048" y="5176530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אליפסה 49">
            <a:extLst>
              <a:ext uri="{FF2B5EF4-FFF2-40B4-BE49-F238E27FC236}">
                <a16:creationId xmlns:a16="http://schemas.microsoft.com/office/drawing/2014/main" id="{0F9AB812-D631-43CF-8680-33E88FA2FA56}"/>
              </a:ext>
            </a:extLst>
          </p:cNvPr>
          <p:cNvSpPr/>
          <p:nvPr/>
        </p:nvSpPr>
        <p:spPr>
          <a:xfrm>
            <a:off x="2373073" y="5172076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0CAD08FE-9EB4-4C01-A8A5-1CEAE860345C}"/>
              </a:ext>
            </a:extLst>
          </p:cNvPr>
          <p:cNvSpPr/>
          <p:nvPr/>
        </p:nvSpPr>
        <p:spPr>
          <a:xfrm>
            <a:off x="16044862" y="2303787"/>
            <a:ext cx="649121" cy="549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75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בואו נכיר!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29" name="Google Shape;129;p2"/>
          <p:cNvGrpSpPr/>
          <p:nvPr/>
        </p:nvGrpSpPr>
        <p:grpSpPr>
          <a:xfrm>
            <a:off x="9379425" y="2388839"/>
            <a:ext cx="3111469" cy="3863595"/>
            <a:chOff x="0" y="-38100"/>
            <a:chExt cx="819481" cy="850900"/>
          </a:xfrm>
        </p:grpSpPr>
        <p:sp>
          <p:nvSpPr>
            <p:cNvPr id="130" name="Google Shape;130;p2"/>
            <p:cNvSpPr/>
            <p:nvPr/>
          </p:nvSpPr>
          <p:spPr>
            <a:xfrm>
              <a:off x="0" y="0"/>
              <a:ext cx="819481" cy="632400"/>
            </a:xfrm>
            <a:custGeom>
              <a:avLst/>
              <a:gdLst/>
              <a:ahLst/>
              <a:cxnLst/>
              <a:rect l="l" t="t" r="r" b="b"/>
              <a:pathLst>
                <a:path w="819481" h="632400" extrusionOk="0">
                  <a:moveTo>
                    <a:pt x="248819" y="0"/>
                  </a:moveTo>
                  <a:lnTo>
                    <a:pt x="570663" y="0"/>
                  </a:lnTo>
                  <a:cubicBezTo>
                    <a:pt x="636653" y="0"/>
                    <a:pt x="699942" y="26215"/>
                    <a:pt x="746604" y="72877"/>
                  </a:cubicBezTo>
                  <a:cubicBezTo>
                    <a:pt x="793267" y="119540"/>
                    <a:pt x="819481" y="182828"/>
                    <a:pt x="819481" y="248819"/>
                  </a:cubicBezTo>
                  <a:lnTo>
                    <a:pt x="819481" y="383582"/>
                  </a:lnTo>
                  <a:cubicBezTo>
                    <a:pt x="819481" y="449572"/>
                    <a:pt x="793267" y="512861"/>
                    <a:pt x="746604" y="559523"/>
                  </a:cubicBezTo>
                  <a:cubicBezTo>
                    <a:pt x="699942" y="606186"/>
                    <a:pt x="636653" y="632400"/>
                    <a:pt x="570663" y="632400"/>
                  </a:cubicBezTo>
                  <a:lnTo>
                    <a:pt x="248819" y="632400"/>
                  </a:lnTo>
                  <a:cubicBezTo>
                    <a:pt x="182828" y="632400"/>
                    <a:pt x="119540" y="606186"/>
                    <a:pt x="72877" y="559523"/>
                  </a:cubicBezTo>
                  <a:cubicBezTo>
                    <a:pt x="26215" y="512861"/>
                    <a:pt x="0" y="449572"/>
                    <a:pt x="0" y="383582"/>
                  </a:cubicBezTo>
                  <a:lnTo>
                    <a:pt x="0" y="248819"/>
                  </a:lnTo>
                  <a:cubicBezTo>
                    <a:pt x="0" y="182828"/>
                    <a:pt x="26215" y="119540"/>
                    <a:pt x="72877" y="72877"/>
                  </a:cubicBezTo>
                  <a:cubicBezTo>
                    <a:pt x="119540" y="26215"/>
                    <a:pt x="182828" y="0"/>
                    <a:pt x="248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"/>
          <p:cNvSpPr txBox="1"/>
          <p:nvPr/>
        </p:nvSpPr>
        <p:spPr>
          <a:xfrm>
            <a:off x="9668335" y="2981324"/>
            <a:ext cx="2533649" cy="9201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b="0" u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 נלמד?</a:t>
            </a:r>
            <a:endParaRPr sz="4400" b="0" u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3947292" y="2678161"/>
            <a:ext cx="3111469" cy="2751699"/>
          </a:xfrm>
          <a:custGeom>
            <a:avLst/>
            <a:gdLst/>
            <a:ahLst/>
            <a:cxnLst/>
            <a:rect l="l" t="t" r="r" b="b"/>
            <a:pathLst>
              <a:path w="819481" h="632400" extrusionOk="0">
                <a:moveTo>
                  <a:pt x="248819" y="0"/>
                </a:moveTo>
                <a:lnTo>
                  <a:pt x="570663" y="0"/>
                </a:lnTo>
                <a:cubicBezTo>
                  <a:pt x="636653" y="0"/>
                  <a:pt x="699942" y="26215"/>
                  <a:pt x="746604" y="72877"/>
                </a:cubicBezTo>
                <a:cubicBezTo>
                  <a:pt x="793267" y="119540"/>
                  <a:pt x="819481" y="182828"/>
                  <a:pt x="819481" y="248819"/>
                </a:cubicBezTo>
                <a:lnTo>
                  <a:pt x="819481" y="383582"/>
                </a:lnTo>
                <a:cubicBezTo>
                  <a:pt x="819481" y="449572"/>
                  <a:pt x="793267" y="512861"/>
                  <a:pt x="746604" y="559523"/>
                </a:cubicBezTo>
                <a:cubicBezTo>
                  <a:pt x="699942" y="606186"/>
                  <a:pt x="636653" y="632400"/>
                  <a:pt x="570663" y="632400"/>
                </a:cubicBezTo>
                <a:lnTo>
                  <a:pt x="248819" y="632400"/>
                </a:lnTo>
                <a:cubicBezTo>
                  <a:pt x="182828" y="632400"/>
                  <a:pt x="119540" y="606186"/>
                  <a:pt x="72877" y="559523"/>
                </a:cubicBezTo>
                <a:cubicBezTo>
                  <a:pt x="26215" y="512861"/>
                  <a:pt x="0" y="449572"/>
                  <a:pt x="0" y="383582"/>
                </a:cubicBezTo>
                <a:lnTo>
                  <a:pt x="0" y="248819"/>
                </a:lnTo>
                <a:cubicBezTo>
                  <a:pt x="0" y="182828"/>
                  <a:pt x="26215" y="119540"/>
                  <a:pt x="72877" y="72877"/>
                </a:cubicBezTo>
                <a:cubicBezTo>
                  <a:pt x="119540" y="26215"/>
                  <a:pt x="182828" y="0"/>
                  <a:pt x="2488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4470273" y="2981324"/>
            <a:ext cx="2130552" cy="6771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 הלו"ז?</a:t>
            </a:r>
            <a:endParaRPr sz="4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14811558" y="2561836"/>
            <a:ext cx="3111469" cy="2871474"/>
          </a:xfrm>
          <a:custGeom>
            <a:avLst/>
            <a:gdLst/>
            <a:ahLst/>
            <a:cxnLst/>
            <a:rect l="l" t="t" r="r" b="b"/>
            <a:pathLst>
              <a:path w="819481" h="632400" extrusionOk="0">
                <a:moveTo>
                  <a:pt x="248819" y="0"/>
                </a:moveTo>
                <a:lnTo>
                  <a:pt x="570663" y="0"/>
                </a:lnTo>
                <a:cubicBezTo>
                  <a:pt x="636653" y="0"/>
                  <a:pt x="699942" y="26215"/>
                  <a:pt x="746604" y="72877"/>
                </a:cubicBezTo>
                <a:cubicBezTo>
                  <a:pt x="793267" y="119540"/>
                  <a:pt x="819481" y="182828"/>
                  <a:pt x="819481" y="248819"/>
                </a:cubicBezTo>
                <a:lnTo>
                  <a:pt x="819481" y="383582"/>
                </a:lnTo>
                <a:cubicBezTo>
                  <a:pt x="819481" y="449572"/>
                  <a:pt x="793267" y="512861"/>
                  <a:pt x="746604" y="559523"/>
                </a:cubicBezTo>
                <a:cubicBezTo>
                  <a:pt x="699942" y="606186"/>
                  <a:pt x="636653" y="632400"/>
                  <a:pt x="570663" y="632400"/>
                </a:cubicBezTo>
                <a:lnTo>
                  <a:pt x="248819" y="632400"/>
                </a:lnTo>
                <a:cubicBezTo>
                  <a:pt x="182828" y="632400"/>
                  <a:pt x="119540" y="606186"/>
                  <a:pt x="72877" y="559523"/>
                </a:cubicBezTo>
                <a:cubicBezTo>
                  <a:pt x="26215" y="512861"/>
                  <a:pt x="0" y="449572"/>
                  <a:pt x="0" y="383582"/>
                </a:cubicBezTo>
                <a:lnTo>
                  <a:pt x="0" y="248819"/>
                </a:lnTo>
                <a:cubicBezTo>
                  <a:pt x="0" y="182828"/>
                  <a:pt x="26215" y="119540"/>
                  <a:pt x="72877" y="72877"/>
                </a:cubicBezTo>
                <a:cubicBezTo>
                  <a:pt x="119540" y="26215"/>
                  <a:pt x="182828" y="0"/>
                  <a:pt x="2488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15579643" y="2981324"/>
            <a:ext cx="1575297" cy="9201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b="0" u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מי אני</a:t>
            </a:r>
            <a:endParaRPr sz="4400" b="0" u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12115800" y="5429861"/>
            <a:ext cx="3111469" cy="2869163"/>
          </a:xfrm>
          <a:custGeom>
            <a:avLst/>
            <a:gdLst/>
            <a:ahLst/>
            <a:cxnLst/>
            <a:rect l="l" t="t" r="r" b="b"/>
            <a:pathLst>
              <a:path w="819481" h="632400" extrusionOk="0">
                <a:moveTo>
                  <a:pt x="248819" y="0"/>
                </a:moveTo>
                <a:lnTo>
                  <a:pt x="570663" y="0"/>
                </a:lnTo>
                <a:cubicBezTo>
                  <a:pt x="636653" y="0"/>
                  <a:pt x="699942" y="26215"/>
                  <a:pt x="746604" y="72877"/>
                </a:cubicBezTo>
                <a:cubicBezTo>
                  <a:pt x="793267" y="119540"/>
                  <a:pt x="819481" y="182828"/>
                  <a:pt x="819481" y="248819"/>
                </a:cubicBezTo>
                <a:lnTo>
                  <a:pt x="819481" y="383582"/>
                </a:lnTo>
                <a:cubicBezTo>
                  <a:pt x="819481" y="449572"/>
                  <a:pt x="793267" y="512861"/>
                  <a:pt x="746604" y="559523"/>
                </a:cubicBezTo>
                <a:cubicBezTo>
                  <a:pt x="699942" y="606186"/>
                  <a:pt x="636653" y="632400"/>
                  <a:pt x="570663" y="632400"/>
                </a:cubicBezTo>
                <a:lnTo>
                  <a:pt x="248819" y="632400"/>
                </a:lnTo>
                <a:cubicBezTo>
                  <a:pt x="182828" y="632400"/>
                  <a:pt x="119540" y="606186"/>
                  <a:pt x="72877" y="559523"/>
                </a:cubicBezTo>
                <a:cubicBezTo>
                  <a:pt x="26215" y="512861"/>
                  <a:pt x="0" y="449572"/>
                  <a:pt x="0" y="383582"/>
                </a:cubicBezTo>
                <a:lnTo>
                  <a:pt x="0" y="248819"/>
                </a:lnTo>
                <a:cubicBezTo>
                  <a:pt x="0" y="182828"/>
                  <a:pt x="26215" y="119540"/>
                  <a:pt x="72877" y="72877"/>
                </a:cubicBezTo>
                <a:cubicBezTo>
                  <a:pt x="119540" y="26215"/>
                  <a:pt x="182828" y="0"/>
                  <a:pt x="2488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2109157" y="5870715"/>
            <a:ext cx="3147252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ממה מורכב הציון?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6705600" y="5429861"/>
            <a:ext cx="3111469" cy="2865713"/>
          </a:xfrm>
          <a:custGeom>
            <a:avLst/>
            <a:gdLst/>
            <a:ahLst/>
            <a:cxnLst/>
            <a:rect l="l" t="t" r="r" b="b"/>
            <a:pathLst>
              <a:path w="819481" h="632400" extrusionOk="0">
                <a:moveTo>
                  <a:pt x="248819" y="0"/>
                </a:moveTo>
                <a:lnTo>
                  <a:pt x="570663" y="0"/>
                </a:lnTo>
                <a:cubicBezTo>
                  <a:pt x="636653" y="0"/>
                  <a:pt x="699942" y="26215"/>
                  <a:pt x="746604" y="72877"/>
                </a:cubicBezTo>
                <a:cubicBezTo>
                  <a:pt x="793267" y="119540"/>
                  <a:pt x="819481" y="182828"/>
                  <a:pt x="819481" y="248819"/>
                </a:cubicBezTo>
                <a:lnTo>
                  <a:pt x="819481" y="383582"/>
                </a:lnTo>
                <a:cubicBezTo>
                  <a:pt x="819481" y="449572"/>
                  <a:pt x="793267" y="512861"/>
                  <a:pt x="746604" y="559523"/>
                </a:cubicBezTo>
                <a:cubicBezTo>
                  <a:pt x="699942" y="606186"/>
                  <a:pt x="636653" y="632400"/>
                  <a:pt x="570663" y="632400"/>
                </a:cubicBezTo>
                <a:lnTo>
                  <a:pt x="248819" y="632400"/>
                </a:lnTo>
                <a:cubicBezTo>
                  <a:pt x="182828" y="632400"/>
                  <a:pt x="119540" y="606186"/>
                  <a:pt x="72877" y="559523"/>
                </a:cubicBezTo>
                <a:cubicBezTo>
                  <a:pt x="26215" y="512861"/>
                  <a:pt x="0" y="449572"/>
                  <a:pt x="0" y="383582"/>
                </a:cubicBezTo>
                <a:lnTo>
                  <a:pt x="0" y="248819"/>
                </a:lnTo>
                <a:cubicBezTo>
                  <a:pt x="0" y="182828"/>
                  <a:pt x="26215" y="119540"/>
                  <a:pt x="72877" y="72877"/>
                </a:cubicBezTo>
                <a:cubicBezTo>
                  <a:pt x="119540" y="26215"/>
                  <a:pt x="182828" y="0"/>
                  <a:pt x="2488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6956928" y="5870715"/>
            <a:ext cx="2608812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b="0" u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איך נתקשר?</a:t>
            </a:r>
            <a:endParaRPr sz="4400" b="0" u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1143000" y="5429861"/>
            <a:ext cx="3111469" cy="2888210"/>
          </a:xfrm>
          <a:custGeom>
            <a:avLst/>
            <a:gdLst/>
            <a:ahLst/>
            <a:cxnLst/>
            <a:rect l="l" t="t" r="r" b="b"/>
            <a:pathLst>
              <a:path w="819481" h="632400" extrusionOk="0">
                <a:moveTo>
                  <a:pt x="248819" y="0"/>
                </a:moveTo>
                <a:lnTo>
                  <a:pt x="570663" y="0"/>
                </a:lnTo>
                <a:cubicBezTo>
                  <a:pt x="636653" y="0"/>
                  <a:pt x="699942" y="26215"/>
                  <a:pt x="746604" y="72877"/>
                </a:cubicBezTo>
                <a:cubicBezTo>
                  <a:pt x="793267" y="119540"/>
                  <a:pt x="819481" y="182828"/>
                  <a:pt x="819481" y="248819"/>
                </a:cubicBezTo>
                <a:lnTo>
                  <a:pt x="819481" y="383582"/>
                </a:lnTo>
                <a:cubicBezTo>
                  <a:pt x="819481" y="449572"/>
                  <a:pt x="793267" y="512861"/>
                  <a:pt x="746604" y="559523"/>
                </a:cubicBezTo>
                <a:cubicBezTo>
                  <a:pt x="699942" y="606186"/>
                  <a:pt x="636653" y="632400"/>
                  <a:pt x="570663" y="632400"/>
                </a:cubicBezTo>
                <a:lnTo>
                  <a:pt x="248819" y="632400"/>
                </a:lnTo>
                <a:cubicBezTo>
                  <a:pt x="182828" y="632400"/>
                  <a:pt x="119540" y="606186"/>
                  <a:pt x="72877" y="559523"/>
                </a:cubicBezTo>
                <a:cubicBezTo>
                  <a:pt x="26215" y="512861"/>
                  <a:pt x="0" y="449572"/>
                  <a:pt x="0" y="383582"/>
                </a:cubicBezTo>
                <a:lnTo>
                  <a:pt x="0" y="248819"/>
                </a:lnTo>
                <a:cubicBezTo>
                  <a:pt x="0" y="182828"/>
                  <a:pt x="26215" y="119540"/>
                  <a:pt x="72877" y="72877"/>
                </a:cubicBezTo>
                <a:cubicBezTo>
                  <a:pt x="119540" y="26215"/>
                  <a:pt x="182828" y="0"/>
                  <a:pt x="2488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1394328" y="5870715"/>
            <a:ext cx="2608812" cy="1446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400" b="0" u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טיפים להצלחה</a:t>
            </a:r>
            <a:endParaRPr sz="4400" b="0" u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54" name="Google Shape;154;p2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8079" y="4029831"/>
            <a:ext cx="1318426" cy="1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3423" y="7271632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10092" y="20955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" descr="תג 6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1534" y="499392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 descr="תג 5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4134" y="499392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 descr="תג 4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214334" y="499392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 descr="תג 3 עם מילוי מלא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5826" y="20955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 descr="תג עם מילוי מלא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477959" y="20955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 descr="תמונה שמכילה אומנות קליפיפם, גרפיקה, סרט מצויר, עיצוב&#10;&#10;התיאור נוצר באופן אוטומטי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54000" y="7231831"/>
            <a:ext cx="1089468" cy="108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 descr="תמונה שמכילה צילום מסך, עיגול, גרפיקה, עיצוב&#10;&#10;התיאור נוצר באופן אוטומטי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37586" y="4224665"/>
            <a:ext cx="928758" cy="92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 descr="תמונה שמכילה צילום מסך, גרפיקה, עיצוב&#10;&#10;התיאור נוצר באופן אוטומטי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36197" y="4217305"/>
            <a:ext cx="943479" cy="94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301559" y="7336036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/>
        </p:nvSpPr>
        <p:spPr>
          <a:xfrm>
            <a:off x="10051656" y="2872582"/>
            <a:ext cx="5329863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נעים להכיר!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8781851" y="4576615"/>
            <a:ext cx="6599700" cy="30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הציגו את עצמכם, ספרו מי אתם ומה הניסיון המקצועי שלכם</a:t>
            </a:r>
            <a:b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תוכלו לספר על המחקר שלכם או על חוויה משמעותית שעברתם באוניברסיטה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-152400" y="7390874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74" name="Google Shape;174;p3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/>
          <p:nvPr/>
        </p:nvSpPr>
        <p:spPr>
          <a:xfrm>
            <a:off x="2445307" y="2397905"/>
            <a:ext cx="5708094" cy="57319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3"/>
          <p:cNvPicPr preferRelativeResize="0"/>
          <p:nvPr/>
        </p:nvPicPr>
        <p:blipFill rotWithShape="1">
          <a:blip r:embed="rId4">
            <a:alphaModFix/>
          </a:blip>
          <a:srcRect l="16669" t="64" r="16668" b="1"/>
          <a:stretch/>
        </p:blipFill>
        <p:spPr>
          <a:xfrm>
            <a:off x="2676144" y="2628900"/>
            <a:ext cx="5248656" cy="524527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4"/>
          <p:cNvSpPr txBox="1"/>
          <p:nvPr/>
        </p:nvSpPr>
        <p:spPr>
          <a:xfrm>
            <a:off x="10983848" y="2587095"/>
            <a:ext cx="532986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תוכן הקורס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9775125" y="4332598"/>
            <a:ext cx="6531675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הציגו את מטרות הקורס, את הנושאים העיקריים ואת הרלוונטיות של הקורס </a:t>
            </a:r>
            <a:endParaRPr sz="3200" b="0" i="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למטרות הסטודנטים.</a:t>
            </a:r>
            <a:b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הציגו את חשיבות הקורס ואת ההקשר המחלקתי והמקצועי שלו.</a:t>
            </a:r>
            <a:b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ספרו לסטודנטים כיצד הקורס קשור לידע הקודם שלהם או לידע עתידי שירכשו.</a:t>
            </a: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94" name="Google Shape;194;p4" descr="תמונה שמכילה צילום מסך, גרפיקה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913" y="1260700"/>
            <a:ext cx="943479" cy="94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59310" y="8585289"/>
            <a:ext cx="918244" cy="91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/>
          <p:nvPr/>
        </p:nvSpPr>
        <p:spPr>
          <a:xfrm>
            <a:off x="8686800" y="8801100"/>
            <a:ext cx="65316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מקורות מידע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97" name="Google Shape;197;p4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5905E408-D04A-4C41-97D7-B4E2F3997F19}"/>
              </a:ext>
            </a:extLst>
          </p:cNvPr>
          <p:cNvGrpSpPr/>
          <p:nvPr/>
        </p:nvGrpSpPr>
        <p:grpSpPr>
          <a:xfrm>
            <a:off x="2722908" y="2374554"/>
            <a:ext cx="5708094" cy="5731987"/>
            <a:chOff x="2722908" y="2397905"/>
            <a:chExt cx="5708094" cy="5731987"/>
          </a:xfrm>
        </p:grpSpPr>
        <p:sp>
          <p:nvSpPr>
            <p:cNvPr id="202" name="Google Shape;202;p4"/>
            <p:cNvSpPr/>
            <p:nvPr/>
          </p:nvSpPr>
          <p:spPr>
            <a:xfrm>
              <a:off x="2722908" y="2397905"/>
              <a:ext cx="5708094" cy="573198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3" name="Google Shape;203;p4" descr="תמונה שמכילה ספר, ערימה, בתוך מבנה&#10;&#10;התיאור נוצר באופן אוטומטי"/>
            <p:cNvPicPr preferRelativeResize="0"/>
            <p:nvPr/>
          </p:nvPicPr>
          <p:blipFill rotWithShape="1">
            <a:blip r:embed="rId6">
              <a:alphaModFix/>
            </a:blip>
            <a:srcRect t="18782" b="14552"/>
            <a:stretch/>
          </p:blipFill>
          <p:spPr>
            <a:xfrm>
              <a:off x="2952627" y="2639570"/>
              <a:ext cx="5248656" cy="524865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p5"/>
          <p:cNvGrpSpPr/>
          <p:nvPr/>
        </p:nvGrpSpPr>
        <p:grpSpPr>
          <a:xfrm>
            <a:off x="10867954" y="3495332"/>
            <a:ext cx="6103721" cy="2060145"/>
            <a:chOff x="0" y="-38100"/>
            <a:chExt cx="2521016" cy="850900"/>
          </a:xfrm>
        </p:grpSpPr>
        <p:sp>
          <p:nvSpPr>
            <p:cNvPr id="210" name="Google Shape;210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5"/>
          <p:cNvGrpSpPr/>
          <p:nvPr/>
        </p:nvGrpSpPr>
        <p:grpSpPr>
          <a:xfrm>
            <a:off x="10867954" y="4608809"/>
            <a:ext cx="6103721" cy="2060145"/>
            <a:chOff x="0" y="-38100"/>
            <a:chExt cx="2521016" cy="850900"/>
          </a:xfrm>
        </p:grpSpPr>
        <p:sp>
          <p:nvSpPr>
            <p:cNvPr id="213" name="Google Shape;213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5"/>
          <p:cNvGrpSpPr/>
          <p:nvPr/>
        </p:nvGrpSpPr>
        <p:grpSpPr>
          <a:xfrm>
            <a:off x="10867954" y="5722286"/>
            <a:ext cx="6103721" cy="2060145"/>
            <a:chOff x="0" y="-38100"/>
            <a:chExt cx="2521016" cy="850900"/>
          </a:xfrm>
        </p:grpSpPr>
        <p:sp>
          <p:nvSpPr>
            <p:cNvPr id="216" name="Google Shape;216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5"/>
          <p:cNvGrpSpPr/>
          <p:nvPr/>
        </p:nvGrpSpPr>
        <p:grpSpPr>
          <a:xfrm>
            <a:off x="10867954" y="2381854"/>
            <a:ext cx="6103721" cy="2060145"/>
            <a:chOff x="0" y="-38100"/>
            <a:chExt cx="2521016" cy="850900"/>
          </a:xfrm>
        </p:grpSpPr>
        <p:sp>
          <p:nvSpPr>
            <p:cNvPr id="219" name="Google Shape;219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5"/>
          <p:cNvSpPr txBox="1"/>
          <p:nvPr/>
        </p:nvSpPr>
        <p:spPr>
          <a:xfrm>
            <a:off x="4038601" y="424748"/>
            <a:ext cx="12933074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לוח הזמנים של הקורס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11027291" y="4995761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3" name="Google Shape;223;p5" descr="תמונה שמכילה צילום מסך, עיגול, גרפיקה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144" y="1306516"/>
            <a:ext cx="928758" cy="9287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5"/>
          <p:cNvGrpSpPr/>
          <p:nvPr/>
        </p:nvGrpSpPr>
        <p:grpSpPr>
          <a:xfrm>
            <a:off x="10867954" y="9062719"/>
            <a:ext cx="6103721" cy="2060145"/>
            <a:chOff x="0" y="-38100"/>
            <a:chExt cx="2521016" cy="850900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10867954" y="7949240"/>
            <a:ext cx="6103721" cy="2060145"/>
            <a:chOff x="0" y="-38100"/>
            <a:chExt cx="2521016" cy="850900"/>
          </a:xfrm>
        </p:grpSpPr>
        <p:sp>
          <p:nvSpPr>
            <p:cNvPr id="228" name="Google Shape;228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5"/>
          <p:cNvGrpSpPr/>
          <p:nvPr/>
        </p:nvGrpSpPr>
        <p:grpSpPr>
          <a:xfrm>
            <a:off x="10867954" y="6835763"/>
            <a:ext cx="6103721" cy="2060145"/>
            <a:chOff x="0" y="-38100"/>
            <a:chExt cx="2521016" cy="850900"/>
          </a:xfrm>
        </p:grpSpPr>
        <p:sp>
          <p:nvSpPr>
            <p:cNvPr id="231" name="Google Shape;231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5"/>
          <p:cNvSpPr txBox="1"/>
          <p:nvPr/>
        </p:nvSpPr>
        <p:spPr>
          <a:xfrm>
            <a:off x="11027291" y="3882284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4" name="Google Shape;234;p5"/>
          <p:cNvSpPr txBox="1"/>
          <p:nvPr/>
        </p:nvSpPr>
        <p:spPr>
          <a:xfrm>
            <a:off x="11027291" y="6109238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סינכרוני בזום 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בנושא_____________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11027291" y="7222715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11027291" y="8336192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11027291" y="9449671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8" name="Google Shape;238;p5"/>
          <p:cNvSpPr txBox="1"/>
          <p:nvPr/>
        </p:nvSpPr>
        <p:spPr>
          <a:xfrm>
            <a:off x="11136213" y="2768806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9" name="Google Shape;239;p5"/>
          <p:cNvSpPr txBox="1"/>
          <p:nvPr/>
        </p:nvSpPr>
        <p:spPr>
          <a:xfrm>
            <a:off x="1647986" y="9528637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קישור לסילבוס הקורס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40" name="Google Shape;240;p5" descr="קישור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7765" y="9349007"/>
            <a:ext cx="728592" cy="728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5"/>
          <p:cNvGrpSpPr/>
          <p:nvPr/>
        </p:nvGrpSpPr>
        <p:grpSpPr>
          <a:xfrm>
            <a:off x="4038600" y="3495332"/>
            <a:ext cx="6103721" cy="2060145"/>
            <a:chOff x="0" y="-38100"/>
            <a:chExt cx="2521016" cy="850900"/>
          </a:xfrm>
        </p:grpSpPr>
        <p:sp>
          <p:nvSpPr>
            <p:cNvPr id="242" name="Google Shape;242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4038600" y="4608809"/>
            <a:ext cx="6103721" cy="2060145"/>
            <a:chOff x="0" y="-38100"/>
            <a:chExt cx="2521016" cy="850900"/>
          </a:xfrm>
        </p:grpSpPr>
        <p:sp>
          <p:nvSpPr>
            <p:cNvPr id="245" name="Google Shape;245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4038600" y="5722286"/>
            <a:ext cx="6103721" cy="2060145"/>
            <a:chOff x="0" y="-38100"/>
            <a:chExt cx="2521016" cy="850900"/>
          </a:xfrm>
        </p:grpSpPr>
        <p:sp>
          <p:nvSpPr>
            <p:cNvPr id="248" name="Google Shape;248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5"/>
          <p:cNvGrpSpPr/>
          <p:nvPr/>
        </p:nvGrpSpPr>
        <p:grpSpPr>
          <a:xfrm>
            <a:off x="4038600" y="2381854"/>
            <a:ext cx="6103721" cy="2060145"/>
            <a:chOff x="0" y="-38100"/>
            <a:chExt cx="2521016" cy="850900"/>
          </a:xfrm>
        </p:grpSpPr>
        <p:sp>
          <p:nvSpPr>
            <p:cNvPr id="251" name="Google Shape;251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2" name="Google Shape;252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5"/>
          <p:cNvSpPr txBox="1"/>
          <p:nvPr/>
        </p:nvSpPr>
        <p:spPr>
          <a:xfrm>
            <a:off x="4197937" y="4998162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אסינכרוני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54" name="Google Shape;254;p5"/>
          <p:cNvGrpSpPr/>
          <p:nvPr/>
        </p:nvGrpSpPr>
        <p:grpSpPr>
          <a:xfrm>
            <a:off x="4038600" y="7949240"/>
            <a:ext cx="6103721" cy="2060145"/>
            <a:chOff x="0" y="-38100"/>
            <a:chExt cx="2521016" cy="850900"/>
          </a:xfrm>
        </p:grpSpPr>
        <p:sp>
          <p:nvSpPr>
            <p:cNvPr id="255" name="Google Shape;255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5"/>
          <p:cNvGrpSpPr/>
          <p:nvPr/>
        </p:nvGrpSpPr>
        <p:grpSpPr>
          <a:xfrm>
            <a:off x="4038600" y="6835763"/>
            <a:ext cx="6103721" cy="2060145"/>
            <a:chOff x="0" y="-38100"/>
            <a:chExt cx="2521016" cy="850900"/>
          </a:xfrm>
        </p:grpSpPr>
        <p:sp>
          <p:nvSpPr>
            <p:cNvPr id="258" name="Google Shape;258;p5"/>
            <p:cNvSpPr/>
            <p:nvPr/>
          </p:nvSpPr>
          <p:spPr>
            <a:xfrm>
              <a:off x="0" y="0"/>
              <a:ext cx="2521016" cy="395990"/>
            </a:xfrm>
            <a:custGeom>
              <a:avLst/>
              <a:gdLst/>
              <a:ahLst/>
              <a:cxnLst/>
              <a:rect l="l" t="t" r="r" b="b"/>
              <a:pathLst>
                <a:path w="2521016" h="395990" extrusionOk="0">
                  <a:moveTo>
                    <a:pt x="126839" y="0"/>
                  </a:moveTo>
                  <a:lnTo>
                    <a:pt x="2394177" y="0"/>
                  </a:lnTo>
                  <a:cubicBezTo>
                    <a:pt x="2427817" y="0"/>
                    <a:pt x="2460079" y="13363"/>
                    <a:pt x="2483866" y="37150"/>
                  </a:cubicBezTo>
                  <a:cubicBezTo>
                    <a:pt x="2507653" y="60937"/>
                    <a:pt x="2521016" y="93199"/>
                    <a:pt x="2521016" y="126839"/>
                  </a:cubicBezTo>
                  <a:lnTo>
                    <a:pt x="2521016" y="269151"/>
                  </a:lnTo>
                  <a:cubicBezTo>
                    <a:pt x="2521016" y="339202"/>
                    <a:pt x="2464228" y="395990"/>
                    <a:pt x="2394177" y="395990"/>
                  </a:cubicBezTo>
                  <a:lnTo>
                    <a:pt x="126839" y="395990"/>
                  </a:lnTo>
                  <a:cubicBezTo>
                    <a:pt x="56788" y="395990"/>
                    <a:pt x="0" y="339202"/>
                    <a:pt x="0" y="269151"/>
                  </a:cubicBezTo>
                  <a:lnTo>
                    <a:pt x="0" y="126839"/>
                  </a:lnTo>
                  <a:cubicBezTo>
                    <a:pt x="0" y="56788"/>
                    <a:pt x="56788" y="0"/>
                    <a:pt x="126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5"/>
          <p:cNvSpPr txBox="1"/>
          <p:nvPr/>
        </p:nvSpPr>
        <p:spPr>
          <a:xfrm>
            <a:off x="4197937" y="3884685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1" name="Google Shape;261;p5"/>
          <p:cNvSpPr txBox="1"/>
          <p:nvPr/>
        </p:nvSpPr>
        <p:spPr>
          <a:xfrm>
            <a:off x="4197937" y="6111639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סינכרוני בזום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2" name="Google Shape;262;p5"/>
          <p:cNvSpPr txBox="1"/>
          <p:nvPr/>
        </p:nvSpPr>
        <p:spPr>
          <a:xfrm>
            <a:off x="4197937" y="7225116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3" name="Google Shape;263;p5"/>
          <p:cNvSpPr txBox="1"/>
          <p:nvPr/>
        </p:nvSpPr>
        <p:spPr>
          <a:xfrm>
            <a:off x="4197937" y="8338593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בכיתה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בנושא _________________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4306859" y="2771207"/>
            <a:ext cx="556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מפגש </a:t>
            </a:r>
            <a:r>
              <a:rPr lang="iw-IL" sz="24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אסינכרוני </a:t>
            </a:r>
            <a:r>
              <a:rPr lang="iw-IL" sz="24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בנושא _______________</a:t>
            </a:r>
            <a:endParaRPr sz="24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65" name="Google Shape;265;p5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61480" y="2326380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" descr="תג 6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61480" y="7888055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" descr="תג 5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61480" y="6775720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 descr="תג 4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461480" y="5663385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" descr="תג 3 עם מילוי מלא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461480" y="4551050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" descr="תג עם מילוי מלא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461480" y="3438715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" descr="תג 9 עם מילוי מלא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648754" y="3416371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" descr="תג 8 עם מילוי מלא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663091" y="232638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" descr="תג 7 עם מילוי מלא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465296" y="9000392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" descr="תג 10 עם מילוי מלא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54540" y="4525803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724579" y="5727960"/>
            <a:ext cx="479325" cy="47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735312" y="6819900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735312" y="7953971"/>
            <a:ext cx="475488" cy="475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5"/>
          <p:cNvGrpSpPr/>
          <p:nvPr/>
        </p:nvGrpSpPr>
        <p:grpSpPr>
          <a:xfrm>
            <a:off x="-3234287" y="3619500"/>
            <a:ext cx="3002748" cy="2243831"/>
            <a:chOff x="457200" y="7810500"/>
            <a:chExt cx="3002748" cy="2243831"/>
          </a:xfrm>
        </p:grpSpPr>
        <p:sp>
          <p:nvSpPr>
            <p:cNvPr id="279" name="Google Shape;279;p5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0" name="Google Shape;280;p5" descr="מידע עם מילוי מלא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5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מיקום, ונושא המפגשים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5"/>
          <p:cNvGrpSpPr/>
          <p:nvPr/>
        </p:nvGrpSpPr>
        <p:grpSpPr>
          <a:xfrm>
            <a:off x="-3219902" y="6206131"/>
            <a:ext cx="3026953" cy="3925338"/>
            <a:chOff x="-3219902" y="6773278"/>
            <a:chExt cx="3026953" cy="3548298"/>
          </a:xfrm>
        </p:grpSpPr>
        <p:grpSp>
          <p:nvGrpSpPr>
            <p:cNvPr id="283" name="Google Shape;283;p5"/>
            <p:cNvGrpSpPr/>
            <p:nvPr/>
          </p:nvGrpSpPr>
          <p:grpSpPr>
            <a:xfrm>
              <a:off x="-3219902" y="6773278"/>
              <a:ext cx="3026953" cy="3548298"/>
              <a:chOff x="457200" y="7865849"/>
              <a:chExt cx="3026953" cy="3293849"/>
            </a:xfrm>
          </p:grpSpPr>
          <p:sp>
            <p:nvSpPr>
              <p:cNvPr id="284" name="Google Shape;284;p5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 txBox="1"/>
              <p:nvPr/>
            </p:nvSpPr>
            <p:spPr>
              <a:xfrm>
                <a:off x="481405" y="8785490"/>
                <a:ext cx="3002748" cy="2298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he-IL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לשינויים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גם אילו נושאים עדיין אינם ידועים בעקבות המצב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5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287" name="Google Shape;287;p5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8" name="Google Shape;288;p5" descr="סימן קריאה עם מילוי מלא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6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297" name="Google Shape;297;p6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6"/>
          <p:cNvSpPr txBox="1"/>
          <p:nvPr/>
        </p:nvSpPr>
        <p:spPr>
          <a:xfrm>
            <a:off x="4800709" y="117252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0" name="Google Shape;300;p6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3">
            <a:alphaModFix/>
            <a:biLevel thresh="25000"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6"/>
          <p:cNvGrpSpPr/>
          <p:nvPr/>
        </p:nvGrpSpPr>
        <p:grpSpPr>
          <a:xfrm>
            <a:off x="-3234287" y="3162300"/>
            <a:ext cx="3002748" cy="2786756"/>
            <a:chOff x="457200" y="7539038"/>
            <a:chExt cx="3002748" cy="2786756"/>
          </a:xfrm>
        </p:grpSpPr>
        <p:sp>
          <p:nvSpPr>
            <p:cNvPr id="308" name="Google Shape;308;p6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" name="Google Shape;309;p6" descr="מידע עם מילוי מלא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6"/>
            <p:cNvSpPr txBox="1"/>
            <p:nvPr/>
          </p:nvSpPr>
          <p:spPr>
            <a:xfrm>
              <a:off x="457200" y="8870374"/>
              <a:ext cx="30027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מרכיבי הציון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בשקופית זו </a:t>
              </a:r>
              <a:r>
                <a:rPr lang="iw-IL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ובשקופיות הבאות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6"/>
          <p:cNvGrpSpPr/>
          <p:nvPr/>
        </p:nvGrpSpPr>
        <p:grpSpPr>
          <a:xfrm>
            <a:off x="-3307548" y="6210300"/>
            <a:ext cx="3002748" cy="4265745"/>
            <a:chOff x="-3219902" y="6773279"/>
            <a:chExt cx="3002748" cy="3786742"/>
          </a:xfrm>
        </p:grpSpPr>
        <p:grpSp>
          <p:nvGrpSpPr>
            <p:cNvPr id="312" name="Google Shape;312;p6"/>
            <p:cNvGrpSpPr/>
            <p:nvPr/>
          </p:nvGrpSpPr>
          <p:grpSpPr>
            <a:xfrm>
              <a:off x="-3219902" y="6773279"/>
              <a:ext cx="3002748" cy="3786742"/>
              <a:chOff x="457200" y="7865849"/>
              <a:chExt cx="3002748" cy="3515194"/>
            </a:xfrm>
          </p:grpSpPr>
          <p:sp>
            <p:nvSpPr>
              <p:cNvPr id="313" name="Google Shape;313;p6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6"/>
              <p:cNvSpPr txBox="1"/>
              <p:nvPr/>
            </p:nvSpPr>
            <p:spPr>
              <a:xfrm>
                <a:off x="457200" y="8768752"/>
                <a:ext cx="3002748" cy="2612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לשינויים באופן הערכה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גם היכן יש אפשרו ת לגמישות בעקבות המצב 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דחיה וכד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')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6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316" name="Google Shape;316;p6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7" name="Google Shape;317;p6" descr="סימן קריאה עם מילוי מלא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5" name="Google Shape;295;p6"/>
          <p:cNvSpPr/>
          <p:nvPr/>
        </p:nvSpPr>
        <p:spPr>
          <a:xfrm>
            <a:off x="3056485" y="3390900"/>
            <a:ext cx="3330786" cy="33484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6" descr="תמונה שמכילה אדם, לבוש, לומד, פני אדם&#10;&#10;התיאור נוצר באופן אוטומטי"/>
          <p:cNvPicPr preferRelativeResize="0"/>
          <p:nvPr/>
        </p:nvPicPr>
        <p:blipFill rotWithShape="1">
          <a:blip r:embed="rId7">
            <a:alphaModFix/>
          </a:blip>
          <a:srcRect l="6905" t="3323" r="26354" b="-3322"/>
          <a:stretch/>
        </p:blipFill>
        <p:spPr>
          <a:xfrm>
            <a:off x="3190258" y="3533528"/>
            <a:ext cx="3063240" cy="3063240"/>
          </a:xfrm>
          <a:prstGeom prst="roundRect">
            <a:avLst>
              <a:gd name="adj" fmla="val 16667"/>
            </a:avLst>
          </a:prstGeom>
          <a:blipFill rotWithShape="1">
            <a:blip r:embed="rId8">
              <a:alphaModFix/>
            </a:blip>
            <a:stretch>
              <a:fillRect l="-24973" r="-24973"/>
            </a:stretch>
          </a:blipFill>
          <a:ln>
            <a:noFill/>
          </a:ln>
        </p:spPr>
      </p:pic>
      <p:grpSp>
        <p:nvGrpSpPr>
          <p:cNvPr id="318" name="Google Shape;318;p6"/>
          <p:cNvGrpSpPr/>
          <p:nvPr/>
        </p:nvGrpSpPr>
        <p:grpSpPr>
          <a:xfrm>
            <a:off x="3386681" y="6396759"/>
            <a:ext cx="2670393" cy="1591305"/>
            <a:chOff x="12244455" y="6243494"/>
            <a:chExt cx="2670393" cy="1591305"/>
          </a:xfrm>
        </p:grpSpPr>
        <p:grpSp>
          <p:nvGrpSpPr>
            <p:cNvPr id="319" name="Google Shape;319;p6"/>
            <p:cNvGrpSpPr/>
            <p:nvPr/>
          </p:nvGrpSpPr>
          <p:grpSpPr>
            <a:xfrm>
              <a:off x="12244455" y="6243494"/>
              <a:ext cx="2670393" cy="1591305"/>
              <a:chOff x="0" y="-38100"/>
              <a:chExt cx="1427909" cy="850900"/>
            </a:xfrm>
          </p:grpSpPr>
          <p:sp>
            <p:nvSpPr>
              <p:cNvPr id="320" name="Google Shape;320;p6"/>
              <p:cNvSpPr/>
              <p:nvPr/>
            </p:nvSpPr>
            <p:spPr>
              <a:xfrm>
                <a:off x="0" y="0"/>
                <a:ext cx="1427909" cy="385678"/>
              </a:xfrm>
              <a:prstGeom prst="roundRect">
                <a:avLst>
                  <a:gd name="adj" fmla="val 16667"/>
                </a:avLst>
              </a:pr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0" y="-38100"/>
                <a:ext cx="812800" cy="850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6"/>
            <p:cNvSpPr/>
            <p:nvPr/>
          </p:nvSpPr>
          <p:spPr>
            <a:xfrm>
              <a:off x="12593107" y="6286500"/>
              <a:ext cx="1973090" cy="68103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23" name="Google Shape;323;p6"/>
          <p:cNvSpPr txBox="1"/>
          <p:nvPr/>
        </p:nvSpPr>
        <p:spPr>
          <a:xfrm>
            <a:off x="3512498" y="6519862"/>
            <a:ext cx="24187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מבחן אמצע</a:t>
            </a:r>
            <a:endParaRPr sz="4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1900729" y="3390900"/>
            <a:ext cx="3330786" cy="334849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6" descr="תמונה שמכילה אדם, טקסט, לבוש, בתוך מבנה&#10;&#10;התיאור נוצר באופן אוטומטי">
            <a:hlinkClick r:id="" action="ppaction://hlinkshowjump?jump=nextslide"/>
          </p:cNvPr>
          <p:cNvPicPr preferRelativeResize="0"/>
          <p:nvPr/>
        </p:nvPicPr>
        <p:blipFill rotWithShape="1">
          <a:blip r:embed="rId9">
            <a:alphaModFix/>
          </a:blip>
          <a:srcRect l="13403" t="3062" r="19860" b="-3061"/>
          <a:stretch/>
        </p:blipFill>
        <p:spPr>
          <a:xfrm>
            <a:off x="12034502" y="3533528"/>
            <a:ext cx="3063240" cy="30632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5" name="Google Shape;305;p6"/>
          <p:cNvSpPr/>
          <p:nvPr/>
        </p:nvSpPr>
        <p:spPr>
          <a:xfrm>
            <a:off x="12230926" y="6279448"/>
            <a:ext cx="2670393" cy="721273"/>
          </a:xfrm>
          <a:prstGeom prst="roundRect">
            <a:avLst>
              <a:gd name="adj" fmla="val 16667"/>
            </a:avLst>
          </a:prstGeom>
          <a:solidFill>
            <a:srgbClr val="1C38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6"/>
          <p:cNvSpPr txBox="1"/>
          <p:nvPr/>
        </p:nvSpPr>
        <p:spPr>
          <a:xfrm>
            <a:off x="12356742" y="6326537"/>
            <a:ext cx="24187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הגשות</a:t>
            </a:r>
            <a:endParaRPr sz="4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6915165" y="3848100"/>
            <a:ext cx="4457670" cy="44813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6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10">
            <a:alphaModFix/>
          </a:blip>
          <a:srcRect l="33333"/>
          <a:stretch/>
        </p:blipFill>
        <p:spPr>
          <a:xfrm>
            <a:off x="7091172" y="4035958"/>
            <a:ext cx="4105656" cy="41056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24" name="Google Shape;324;p6"/>
          <p:cNvSpPr/>
          <p:nvPr/>
        </p:nvSpPr>
        <p:spPr>
          <a:xfrm>
            <a:off x="7547452" y="7734124"/>
            <a:ext cx="3124200" cy="783206"/>
          </a:xfrm>
          <a:prstGeom prst="roundRect">
            <a:avLst>
              <a:gd name="adj" fmla="val 16667"/>
            </a:avLst>
          </a:prstGeom>
          <a:solidFill>
            <a:srgbClr val="1C387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"/>
          <p:cNvSpPr txBox="1"/>
          <p:nvPr/>
        </p:nvSpPr>
        <p:spPr>
          <a:xfrm>
            <a:off x="7900172" y="7801605"/>
            <a:ext cx="241876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מבחן מסכם</a:t>
            </a:r>
            <a:endParaRPr sz="40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1025</Words>
  <Application>Microsoft Office PowerPoint</Application>
  <PresentationFormat>מותאם אישית</PresentationFormat>
  <Paragraphs>200</Paragraphs>
  <Slides>21</Slides>
  <Notes>21</Notes>
  <HiddenSlides>4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5" baseType="lpstr">
      <vt:lpstr>Arial</vt:lpstr>
      <vt:lpstr>Open Sans</vt:lpstr>
      <vt:lpstr>Calibri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ruth</dc:creator>
  <cp:lastModifiedBy>דוד אראל סגל הלוי/David Erel Segal Halevi</cp:lastModifiedBy>
  <cp:revision>14</cp:revision>
  <dcterms:created xsi:type="dcterms:W3CDTF">2006-08-16T00:00:00Z</dcterms:created>
  <dcterms:modified xsi:type="dcterms:W3CDTF">2023-12-28T09:28:07Z</dcterms:modified>
</cp:coreProperties>
</file>